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364" r:id="rId5"/>
    <p:sldId id="376" r:id="rId6"/>
    <p:sldId id="366" r:id="rId7"/>
    <p:sldId id="377" r:id="rId8"/>
    <p:sldId id="368" r:id="rId9"/>
    <p:sldId id="367" r:id="rId10"/>
    <p:sldId id="370" r:id="rId11"/>
    <p:sldId id="369" r:id="rId12"/>
    <p:sldId id="365" r:id="rId13"/>
    <p:sldId id="360" r:id="rId14"/>
    <p:sldId id="257" r:id="rId15"/>
    <p:sldId id="343" r:id="rId16"/>
    <p:sldId id="301" r:id="rId17"/>
    <p:sldId id="392" r:id="rId18"/>
    <p:sldId id="393" r:id="rId19"/>
    <p:sldId id="379" r:id="rId20"/>
    <p:sldId id="302" r:id="rId21"/>
    <p:sldId id="380" r:id="rId22"/>
    <p:sldId id="381" r:id="rId23"/>
    <p:sldId id="371" r:id="rId2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84479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mmary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DA21C8-9B4F-48CA-BBF3-273AA89D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461339"/>
            <a:ext cx="3949840" cy="2251716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36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60A49-3E5E-45D9-82CF-80174402B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942" y="0"/>
            <a:ext cx="719262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3E687B-7CD1-42D6-B28F-7CF3EB714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7942" y="0"/>
            <a:ext cx="719263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B458BE2E-5260-4DB2-86A2-2C93610844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61339"/>
            <a:ext cx="5508288" cy="2831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73295B3D-C1CE-453D-B606-79917F4EFD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0826" y="3429000"/>
            <a:ext cx="5508288" cy="28311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42C36F80-96FA-43AC-ACFF-C626ED2F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A3DA98F-3AD9-4503-8525-7A30DD715B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0290" y="2867741"/>
            <a:ext cx="3949586" cy="3294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9F436A2-3398-4A5A-AF46-81BC5264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27648"/>
            <a:ext cx="3045406" cy="365125"/>
          </a:xfrm>
        </p:spPr>
        <p:txBody>
          <a:bodyPr/>
          <a:lstStyle>
            <a:lvl1pPr algn="l"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78BD5B31-7A42-46D8-A5A3-CD0DC4B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7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  <p:sldLayoutId id="2147483674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9A6A-2E89-4356-8718-864E8E59B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79364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  <a:cs typeface="Aharoni" panose="02010803020104030203" pitchFamily="2" charset="-79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br>
              <a:rPr lang="en-US" sz="4000" b="1" dirty="0">
                <a:latin typeface="Abadi" panose="020B0604020104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Community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6BA37-5428-425D-9D15-FC402650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4561840"/>
            <a:ext cx="9143547" cy="1005840"/>
          </a:xfrm>
        </p:spPr>
        <p:txBody>
          <a:bodyPr>
            <a:normAutofit/>
          </a:bodyPr>
          <a:lstStyle/>
          <a:p>
            <a:endParaRPr lang="en-US" sz="1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VCE-VM - PDS </a:t>
            </a: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UNIT 1-3 Term</a:t>
            </a:r>
            <a:r>
              <a:rPr lang="en-US" sz="2800" b="1" dirty="0">
                <a:latin typeface="Abadi" panose="020B0604020104020204" pitchFamily="34" charset="0"/>
              </a:rPr>
              <a:t> 3 - 4: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80D4C-4317-4E3B-BA49-F1463BA9C854}"/>
              </a:ext>
            </a:extLst>
          </p:cNvPr>
          <p:cNvSpPr txBox="1"/>
          <p:nvPr/>
        </p:nvSpPr>
        <p:spPr>
          <a:xfrm>
            <a:off x="5019676" y="1171576"/>
            <a:ext cx="214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2023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D4A861-0485-2A5F-9329-53FC4B55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5417428" y="2101100"/>
            <a:ext cx="1357143" cy="1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7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B78F-5A0A-4779-8E14-18DBD5358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" y="581025"/>
            <a:ext cx="5772149" cy="617220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LEADERS Work Placement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DM Sans" pitchFamily="2" charset="0"/>
              </a:rPr>
              <a:t>Lyndhurst SC &amp; Cranbourne East SC PDWRS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DM Sans" pitchFamily="2" charset="0"/>
              </a:rPr>
              <a:t>Year 11/12 4C’s Leaders to develop a Community  partnership to organize and run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DM Sans" pitchFamily="2" charset="0"/>
              </a:rPr>
              <a:t>4C’s in 2023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D8D0C6F-70F1-4F5E-9B59-B5EA5D9DE1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05" r="505"/>
          <a:stretch>
            <a:fillRect/>
          </a:stretch>
        </p:blipFill>
        <p:spPr>
          <a:xfrm>
            <a:off x="6508750" y="862013"/>
            <a:ext cx="5132388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bstract image">
            <a:extLst>
              <a:ext uri="{FF2B5EF4-FFF2-40B4-BE49-F238E27FC236}">
                <a16:creationId xmlns:a16="http://schemas.microsoft.com/office/drawing/2014/main" id="{AD6E76D9-8A83-4048-8711-47B17795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7032"/>
          <a:stretch/>
        </p:blipFill>
        <p:spPr>
          <a:xfrm rot="10800000">
            <a:off x="7469" y="-7290"/>
            <a:ext cx="6099578" cy="6857990"/>
          </a:xfrm>
          <a:prstGeom prst="rect">
            <a:avLst/>
          </a:prstGeom>
        </p:spPr>
      </p:pic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7032"/>
          <a:stretch/>
        </p:blipFill>
        <p:spPr>
          <a:xfrm>
            <a:off x="6129348" y="-7290"/>
            <a:ext cx="6099578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B9D8B4B-0913-487D-ABE3-E034B7B8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C17BE6E-6279-43C6-B659-2515BA0B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9" y="2244830"/>
            <a:ext cx="9115100" cy="30180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+mn-lt"/>
              </a:rPr>
              <a:t>OVERVIEW: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Who are the 4C’s Stakeholders?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BDB212-747C-43E9-A7B0-93A5A422C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1C13D85-31E7-40AF-A27F-E4DA8380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F139A8-56D7-4011-A075-24B8976BF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217DBD-ECEC-4E1B-99CB-70F4D4C16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2B3589-0E46-4273-932A-D0FDF57973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84" y="969809"/>
            <a:ext cx="916664" cy="9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7D6E7D-019F-4C81-AB67-977ED7107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25" y="228599"/>
            <a:ext cx="5521327" cy="653415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6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OVERVIEW:</a:t>
            </a:r>
            <a:r>
              <a:rPr lang="en-US" sz="4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600" dirty="0">
                <a:latin typeface="Abadi" panose="020B0604020104020204" pitchFamily="34" charset="0"/>
                <a:cs typeface="Aharoni" panose="02010803020104030203" pitchFamily="2" charset="-79"/>
              </a:rPr>
              <a:t>WHAT ARE </a:t>
            </a:r>
          </a:p>
          <a:p>
            <a:pPr marL="0" indent="0" algn="ctr">
              <a:buNone/>
            </a:pPr>
            <a:r>
              <a:rPr lang="en-US" sz="4600" dirty="0">
                <a:latin typeface="Abadi" panose="020B0604020104020204" pitchFamily="34" charset="0"/>
                <a:cs typeface="Aharoni" panose="02010803020104030203" pitchFamily="2" charset="-79"/>
              </a:rPr>
              <a:t>STAKEHOLDERS?</a:t>
            </a:r>
          </a:p>
          <a:p>
            <a:pPr algn="ctr"/>
            <a:endParaRPr lang="en-US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Stakeholder</a:t>
            </a:r>
            <a:r>
              <a:rPr lang="en-US" sz="4400" dirty="0">
                <a:solidFill>
                  <a:srgbClr val="202124"/>
                </a:solidFill>
                <a:latin typeface="arial" panose="020B0604020202020204" pitchFamily="34" charset="0"/>
              </a:rPr>
              <a:t>s a</a:t>
            </a:r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 those </a:t>
            </a:r>
          </a:p>
          <a:p>
            <a:pPr algn="ctr"/>
            <a:r>
              <a:rPr lang="en-US" sz="4400" b="1" dirty="0">
                <a:solidFill>
                  <a:srgbClr val="202124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w</a:t>
            </a:r>
            <a:r>
              <a:rPr lang="en-US" sz="4400" b="1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ith an interest in your project's outcome</a:t>
            </a:r>
            <a:r>
              <a:rPr lang="en-US" sz="4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4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are typically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M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embers of a project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P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roject managers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E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xecutives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P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roject sponsors</a:t>
            </a:r>
            <a:endParaRPr lang="en-US" sz="4000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ustomers and </a:t>
            </a:r>
            <a:r>
              <a:rPr lang="en-US" sz="4000" b="1" dirty="0">
                <a:solidFill>
                  <a:srgbClr val="202124"/>
                </a:solidFill>
                <a:latin typeface="arial" panose="020B0604020202020204" pitchFamily="34" charset="0"/>
              </a:rPr>
              <a:t>participants</a:t>
            </a:r>
            <a:r>
              <a:rPr lang="en-US" sz="4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of the program</a:t>
            </a: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28DFF-3A6F-4D7F-8D01-BD0F40369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1" r="19929"/>
          <a:stretch/>
        </p:blipFill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2901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A90B0-9E1B-491F-91B9-9D9CDC68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552" y="2424212"/>
            <a:ext cx="2932525" cy="3545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819DB-2223-4DCF-A0DC-41124721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3" y="140779"/>
            <a:ext cx="3801712" cy="1891222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D51038C-E5B4-47BB-81CF-951CA18D9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54887" y="94316"/>
            <a:ext cx="2854938" cy="1744454"/>
          </a:xfrm>
        </p:spPr>
      </p:pic>
      <p:pic>
        <p:nvPicPr>
          <p:cNvPr id="6" name="Picture 2" descr="VicPol Corporate">
            <a:extLst>
              <a:ext uri="{FF2B5EF4-FFF2-40B4-BE49-F238E27FC236}">
                <a16:creationId xmlns:a16="http://schemas.microsoft.com/office/drawing/2014/main" id="{2264ADEF-B4A2-4D9D-B67B-55FAC375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11" y="2424212"/>
            <a:ext cx="3681245" cy="15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A17E8-B0D6-4326-9E49-8041EF8DA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24" y="2174526"/>
            <a:ext cx="3656531" cy="976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8D6FD-F84F-30E1-A4D5-565831D0D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950" y="87100"/>
            <a:ext cx="2188879" cy="18708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608C26-3090-E625-3FAD-FD78D5402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019" y="4547343"/>
            <a:ext cx="4949643" cy="1771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24FE23-CDAD-060C-A254-87A173F75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3883" y="422067"/>
            <a:ext cx="2335194" cy="1328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71FB61-D550-2F38-CC4F-C0E1F62AA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955" y="3224007"/>
            <a:ext cx="2887842" cy="1580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8679E6-B0E8-09F8-D735-D52CF93F7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64" y="4877016"/>
            <a:ext cx="2310736" cy="18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D94F1-CB6D-4F76-AD08-DAA3805D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9" y="1190625"/>
            <a:ext cx="4341647" cy="6533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2200" b="1" dirty="0">
                <a:solidFill>
                  <a:schemeClr val="tx1"/>
                </a:solidFill>
                <a:latin typeface="Avenir Next LT Pro (Body)"/>
              </a:rPr>
              <a:t>4C’s STAKEHOLDERS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B0863C-D98E-4E93-94EE-6E8EB78DB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0289" y="2333625"/>
            <a:ext cx="4134760" cy="4438651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BUNJIL PLACE </a:t>
            </a:r>
            <a:r>
              <a:rPr lang="en-US" i="1" dirty="0">
                <a:solidFill>
                  <a:schemeClr val="tx1"/>
                </a:solidFill>
              </a:rPr>
              <a:t>(City of Casey)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ERDI FOUNDATION</a:t>
            </a:r>
            <a:r>
              <a:rPr lang="en-US" i="1" dirty="0">
                <a:solidFill>
                  <a:schemeClr val="tx1"/>
                </a:solidFill>
              </a:rPr>
              <a:t> (Sponsor)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LE MANA </a:t>
            </a:r>
            <a:r>
              <a:rPr lang="en-US" i="1" dirty="0">
                <a:solidFill>
                  <a:schemeClr val="tx1"/>
                </a:solidFill>
              </a:rPr>
              <a:t>(CMY Centre for Multicultural Youth)</a:t>
            </a:r>
          </a:p>
          <a:p>
            <a:pPr marL="342900" indent="-34290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VICTORIAN POLICE </a:t>
            </a:r>
            <a:r>
              <a:rPr lang="en-US" i="1" dirty="0">
                <a:solidFill>
                  <a:schemeClr val="tx1"/>
                </a:solidFill>
              </a:rPr>
              <a:t>(Multicultural Casey/Dandenong)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GRACE CONNECTIONS  </a:t>
            </a:r>
            <a:r>
              <a:rPr lang="en-US" i="1" dirty="0">
                <a:solidFill>
                  <a:schemeClr val="tx1"/>
                </a:solidFill>
              </a:rPr>
              <a:t>Community/Charity work</a:t>
            </a:r>
            <a:endParaRPr lang="en-US" b="1" i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MUSEUM/STATE LIBRARY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</a:rPr>
              <a:t>Jade Hadfield- Curator from Melbourne Museum to Bunjil Place.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9E9-0CC2-4D6E-A3BC-45FEDC0C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EC7DD2-A17E-4553-8825-11CAC9BB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3" y="69724"/>
            <a:ext cx="4648224" cy="1663898"/>
          </a:xfrm>
          <a:prstGeom prst="rect">
            <a:avLst/>
          </a:prstGeom>
        </p:spPr>
      </p:pic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ABEE2523-78C0-449C-9E34-29035DA73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" y="1848031"/>
            <a:ext cx="2324112" cy="33954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6672C4-9A2F-4420-8CB7-13AF8BCA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591" y="3491497"/>
            <a:ext cx="3494242" cy="1759637"/>
          </a:xfrm>
          <a:prstGeom prst="rect">
            <a:avLst/>
          </a:prstGeom>
        </p:spPr>
      </p:pic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254CBFFD-4B63-4CE7-9AE6-F9B1563C4A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7" b="4097"/>
          <a:stretch/>
        </p:blipFill>
        <p:spPr>
          <a:xfrm>
            <a:off x="7499554" y="327435"/>
            <a:ext cx="2093323" cy="14915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027771-2EF5-4F1E-9711-680D374F8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745" y="352424"/>
            <a:ext cx="1506304" cy="1491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3321B8-46A5-DE09-3446-9A7A1CDEC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987" y="5436996"/>
            <a:ext cx="4979405" cy="1236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612F6F-95AF-3AD1-C622-075A49801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0103" y="1864724"/>
            <a:ext cx="3064609" cy="1501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14FA6-5ABA-51A8-C2A0-CA8E459B0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6386" y="1880315"/>
            <a:ext cx="1490234" cy="1459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30173-8E7C-EED8-9CF3-36DBCF343B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350" y="69724"/>
            <a:ext cx="1838270" cy="17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D94F1-CB6D-4F76-AD08-DAA3805D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9" y="1190625"/>
            <a:ext cx="4341647" cy="6533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2200" b="1" dirty="0">
                <a:solidFill>
                  <a:schemeClr val="tx1"/>
                </a:solidFill>
                <a:latin typeface="Avenir Next LT Pro (Body)"/>
              </a:rPr>
              <a:t>4C’s STAKEHOLDERS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B0863C-D98E-4E93-94EE-6E8EB78DB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0289" y="2333625"/>
            <a:ext cx="4134760" cy="4438651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BUNJIL PLACE </a:t>
            </a:r>
            <a:r>
              <a:rPr lang="en-US" i="1" dirty="0">
                <a:solidFill>
                  <a:schemeClr val="tx1"/>
                </a:solidFill>
              </a:rPr>
              <a:t>(City of Casey)</a:t>
            </a: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ERDI FOUNDATION</a:t>
            </a:r>
            <a:r>
              <a:rPr lang="en-US" i="1" dirty="0">
                <a:solidFill>
                  <a:schemeClr val="tx1"/>
                </a:solidFill>
              </a:rPr>
              <a:t> (Sponsor)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rgbClr val="C00000"/>
                </a:solidFill>
              </a:rPr>
              <a:t>LE MANA </a:t>
            </a:r>
            <a:r>
              <a:rPr lang="en-US" i="1" dirty="0">
                <a:solidFill>
                  <a:schemeClr val="tx1"/>
                </a:solidFill>
              </a:rPr>
              <a:t>(CMY Centre for Multicultural Youth)</a:t>
            </a:r>
          </a:p>
          <a:p>
            <a:pPr marL="342900" indent="-34290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VICTORIAN POLICE </a:t>
            </a:r>
            <a:r>
              <a:rPr lang="en-US" i="1" dirty="0">
                <a:solidFill>
                  <a:schemeClr val="tx1"/>
                </a:solidFill>
              </a:rPr>
              <a:t>(Multicultural Casey/Dandenong)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GRACE CONNECTIONS  </a:t>
            </a:r>
            <a:r>
              <a:rPr lang="en-US" i="1" dirty="0">
                <a:solidFill>
                  <a:schemeClr val="tx1"/>
                </a:solidFill>
              </a:rPr>
              <a:t>Community/Charity work</a:t>
            </a:r>
            <a:endParaRPr lang="en-US" b="1" i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rgbClr val="C00000"/>
                </a:solidFill>
              </a:rPr>
              <a:t>MUSEUM/STATE LIBRARY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</a:rPr>
              <a:t>Jade Hadfield- Curator from Melbourne Museum to Bunjil Place.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9E9-0CC2-4D6E-A3BC-45FEDC0C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15</a:t>
            </a:fld>
            <a:endParaRPr lang="en-US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32354C-8E81-480B-B64F-A12FCB76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30" y="4372178"/>
            <a:ext cx="2117034" cy="23205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FE637F-3BF6-4436-BA8C-6DDA4D53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6" y="4372178"/>
            <a:ext cx="2172416" cy="22302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DD34A4-3A69-47BF-A8E1-01161E7C7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26" y="2092960"/>
            <a:ext cx="2254394" cy="20949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1F51D5-5FD2-4359-9866-C25456862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162" y="139279"/>
            <a:ext cx="1954866" cy="1736878"/>
          </a:xfrm>
          <a:prstGeom prst="rect">
            <a:avLst/>
          </a:prstGeom>
        </p:spPr>
      </p:pic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254CBFFD-4B63-4CE7-9AE6-F9B1563C4A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97" b="4097"/>
          <a:stretch/>
        </p:blipFill>
        <p:spPr>
          <a:xfrm>
            <a:off x="7499554" y="327435"/>
            <a:ext cx="2093323" cy="14915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027771-2EF5-4F1E-9711-680D374F8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8745" y="352424"/>
            <a:ext cx="1506304" cy="149153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694A443-A560-440F-96BA-4EB6D936E1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658" y="139279"/>
            <a:ext cx="2188779" cy="1919571"/>
          </a:xfrm>
          <a:prstGeom prst="rect">
            <a:avLst/>
          </a:prstGeom>
        </p:spPr>
      </p:pic>
      <p:pic>
        <p:nvPicPr>
          <p:cNvPr id="44" name="Picture Placeholder 10">
            <a:extLst>
              <a:ext uri="{FF2B5EF4-FFF2-40B4-BE49-F238E27FC236}">
                <a16:creationId xmlns:a16="http://schemas.microsoft.com/office/drawing/2014/main" id="{05980674-59FE-44C5-B0B2-8351A3D4F9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97" b="4097"/>
          <a:stretch/>
        </p:blipFill>
        <p:spPr>
          <a:xfrm>
            <a:off x="105501" y="111515"/>
            <a:ext cx="2383380" cy="16982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3219B-E83E-16CA-D3E9-8B1C0BAE0B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2599" y="2177525"/>
            <a:ext cx="2058678" cy="201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5647E-E784-C170-B065-D6ED60E9A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01" y="2017647"/>
            <a:ext cx="2172417" cy="2146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9EB40-50D8-368E-C07F-5E77EE7A25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143" y="4656551"/>
            <a:ext cx="2725589" cy="16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561F-DD12-4258-B660-AA19706F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b="1" dirty="0"/>
            </a:br>
            <a:r>
              <a:rPr lang="en-US" sz="4400" b="1" dirty="0">
                <a:latin typeface="DM Sans" pitchFamily="2" charset="0"/>
              </a:rPr>
              <a:t>You will be required to complete a detailed Q&amp;A on each of our Community Connections-Stakeholders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959E6-729F-4D9F-937E-76C693AEE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360" y="2590800"/>
            <a:ext cx="3539490" cy="3504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2FD3E-5BBE-D841-8297-44E74A413E11}"/>
              </a:ext>
            </a:extLst>
          </p:cNvPr>
          <p:cNvSpPr txBox="1"/>
          <p:nvPr/>
        </p:nvSpPr>
        <p:spPr>
          <a:xfrm>
            <a:off x="4387850" y="2590800"/>
            <a:ext cx="5949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C00000"/>
                </a:solidFill>
              </a:rPr>
              <a:t>BUNJIL PLACE </a:t>
            </a:r>
            <a:r>
              <a:rPr lang="en-US" sz="2400" i="1" dirty="0">
                <a:solidFill>
                  <a:schemeClr val="tx1"/>
                </a:solidFill>
              </a:rPr>
              <a:t>(City of Casey)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C00000"/>
                </a:solidFill>
              </a:rPr>
              <a:t>LE MANA </a:t>
            </a:r>
            <a:r>
              <a:rPr lang="en-US" sz="2400" i="1" dirty="0">
                <a:solidFill>
                  <a:schemeClr val="tx1"/>
                </a:solidFill>
              </a:rPr>
              <a:t>(CMY Centre for Multicultural Youth)</a:t>
            </a:r>
          </a:p>
          <a:p>
            <a:pPr marL="285750" indent="-285750">
              <a:buFontTx/>
              <a:buChar char="-"/>
            </a:pPr>
            <a:r>
              <a:rPr lang="en-US" sz="2400" b="1" i="1" dirty="0">
                <a:solidFill>
                  <a:srgbClr val="C00000"/>
                </a:solidFill>
              </a:rPr>
              <a:t>VICTORIAN POLICE </a:t>
            </a:r>
            <a:r>
              <a:rPr lang="en-US" sz="2400" i="1" dirty="0">
                <a:solidFill>
                  <a:schemeClr val="tx1"/>
                </a:solidFill>
              </a:rPr>
              <a:t>(Multicultural)</a:t>
            </a:r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AC0A8-A7D6-6721-BE9E-943535D054F1}"/>
              </a:ext>
            </a:extLst>
          </p:cNvPr>
          <p:cNvSpPr txBox="1"/>
          <p:nvPr/>
        </p:nvSpPr>
        <p:spPr>
          <a:xfrm rot="10800000" flipV="1">
            <a:off x="4241800" y="4350104"/>
            <a:ext cx="765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i="1" dirty="0">
                <a:solidFill>
                  <a:srgbClr val="C00000"/>
                </a:solidFill>
              </a:rPr>
              <a:t>GRACE MINISTRIES </a:t>
            </a:r>
            <a:r>
              <a:rPr lang="en-US" sz="2400" i="1" dirty="0">
                <a:solidFill>
                  <a:schemeClr val="tx1"/>
                </a:solidFill>
              </a:rPr>
              <a:t>(Retired PI dads/Dad &amp; </a:t>
            </a:r>
          </a:p>
          <a:p>
            <a:pPr marL="285750" indent="-285750">
              <a:buFontTx/>
              <a:buChar char="-"/>
            </a:pPr>
            <a:r>
              <a:rPr lang="en-US" sz="2400" i="1" dirty="0">
                <a:solidFill>
                  <a:schemeClr val="tx1"/>
                </a:solidFill>
              </a:rPr>
              <a:t>Grandpas-Security support)</a:t>
            </a:r>
            <a:endParaRPr lang="en-US" sz="2400" b="1" i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i="1" dirty="0">
                <a:solidFill>
                  <a:srgbClr val="C00000"/>
                </a:solidFill>
              </a:rPr>
              <a:t>ADRA</a:t>
            </a:r>
            <a:r>
              <a:rPr lang="en-US" sz="2400" b="1" dirty="0">
                <a:solidFill>
                  <a:schemeClr val="tx1"/>
                </a:solidFill>
              </a:rPr>
              <a:t> – </a:t>
            </a:r>
            <a:r>
              <a:rPr lang="en-US" sz="2400" i="1" dirty="0">
                <a:solidFill>
                  <a:schemeClr val="tx1"/>
                </a:solidFill>
              </a:rPr>
              <a:t>Community Services</a:t>
            </a:r>
          </a:p>
        </p:txBody>
      </p:sp>
    </p:spTree>
    <p:extLst>
      <p:ext uri="{BB962C8B-B14F-4D97-AF65-F5344CB8AC3E}">
        <p14:creationId xmlns:p14="http://schemas.microsoft.com/office/powerpoint/2010/main" val="399257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18D8845F-30A4-4D73-83CB-ABA691F5A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715" y="4649117"/>
            <a:ext cx="9830680" cy="137612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dirty="0"/>
              <a:t>Meet the current Student Leaders </a:t>
            </a:r>
            <a:r>
              <a:rPr lang="en-US" sz="3600" b="1" dirty="0" err="1"/>
              <a:t>organising</a:t>
            </a:r>
            <a:r>
              <a:rPr lang="en-US" sz="3600" b="1" dirty="0"/>
              <a:t> 4C’s in 2023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AC1BA73-30EE-4DC9-9408-B4B53D48D7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69" y="551533"/>
            <a:ext cx="1368051" cy="1274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01ACC-0575-F544-8224-53CB9E8EE108}"/>
              </a:ext>
            </a:extLst>
          </p:cNvPr>
          <p:cNvSpPr txBox="1"/>
          <p:nvPr/>
        </p:nvSpPr>
        <p:spPr>
          <a:xfrm rot="10800000" flipV="1">
            <a:off x="1432904" y="2808869"/>
            <a:ext cx="983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There will be 4C’s STUDENT LEADERSHIP positions available during work placement days (Weds/Fri) with Ms. Laitini Matautia-Ulugia, Director and Founder of 4C’s in 2024 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r>
              <a:rPr lang="en-GB" sz="2800" b="1" dirty="0">
                <a:solidFill>
                  <a:schemeClr val="accent1"/>
                </a:solidFill>
              </a:rPr>
              <a:t> 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24334-BBCC-F001-E759-994D67D41AEC}"/>
              </a:ext>
            </a:extLst>
          </p:cNvPr>
          <p:cNvSpPr txBox="1"/>
          <p:nvPr/>
        </p:nvSpPr>
        <p:spPr>
          <a:xfrm>
            <a:off x="979715" y="1763668"/>
            <a:ext cx="9994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</a:rPr>
              <a:t>4C’s </a:t>
            </a:r>
            <a:r>
              <a:rPr lang="en-US" sz="3600" b="1">
                <a:latin typeface="Abadi" panose="020B0604020104020204" pitchFamily="34" charset="0"/>
              </a:rPr>
              <a:t>Student Leadership </a:t>
            </a:r>
            <a:r>
              <a:rPr lang="en-US" sz="3600" b="1" dirty="0">
                <a:latin typeface="Abadi" panose="020B0604020104020204" pitchFamily="34" charset="0"/>
              </a:rPr>
              <a:t>roles </a:t>
            </a:r>
          </a:p>
          <a:p>
            <a:pPr algn="ctr"/>
            <a:r>
              <a:rPr lang="en-US" sz="3600" b="1" dirty="0">
                <a:latin typeface="Abadi" panose="020B0604020104020204" pitchFamily="34" charset="0"/>
              </a:rPr>
              <a:t>available in 2023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045631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FBBE2E-1F9E-4A1F-80DC-AFE542763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2C1FD2-BCF6-4E4B-88E2-32BB52C7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109AD-B701-4957-9648-E9D9FC64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F643E8-8A04-4F5E-9682-75DB08A05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78470-AE14-43E4-AFBF-22FD75275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84196-EC73-466B-AD6B-1F270902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708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2870" algn="ctr">
              <a:lnSpc>
                <a:spcPct val="83000"/>
              </a:lnSpc>
              <a:spcAft>
                <a:spcPts val="600"/>
              </a:spcAft>
            </a:pPr>
            <a:br>
              <a:rPr lang="en-US" sz="1100" cap="all" spc="-100" dirty="0">
                <a:solidFill>
                  <a:schemeClr val="tx1"/>
                </a:solidFill>
              </a:rPr>
            </a:br>
            <a:r>
              <a:rPr lang="en-US" sz="1100" cap="all" spc="-100" dirty="0">
                <a:solidFill>
                  <a:schemeClr val="tx1"/>
                </a:solidFill>
              </a:rPr>
              <a:t>.</a:t>
            </a:r>
            <a:br>
              <a:rPr lang="en-US" sz="1100" cap="all" spc="-100" dirty="0">
                <a:solidFill>
                  <a:schemeClr val="tx1"/>
                </a:solidFill>
              </a:rPr>
            </a:br>
            <a:br>
              <a:rPr lang="en-US" sz="1100" cap="all" spc="-100" dirty="0">
                <a:solidFill>
                  <a:schemeClr val="tx1"/>
                </a:solidFill>
              </a:rPr>
            </a:br>
            <a:br>
              <a:rPr lang="en-US" sz="1100" cap="all" spc="-100" dirty="0">
                <a:solidFill>
                  <a:schemeClr val="tx1"/>
                </a:solidFill>
              </a:rPr>
            </a:br>
            <a:endParaRPr lang="en-US" sz="1100" cap="all" spc="-1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375FBC-91C4-4ED6-8EA7-172444EFE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336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C7B537-21BE-493A-8E43-BC163FF9A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8619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B0D243-E302-47C8-A91E-92C8F7FF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0315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3A8402-2561-4874-AB6A-4732CC6DD32B}"/>
              </a:ext>
            </a:extLst>
          </p:cNvPr>
          <p:cNvSpPr/>
          <p:nvPr/>
        </p:nvSpPr>
        <p:spPr>
          <a:xfrm>
            <a:off x="266701" y="137005"/>
            <a:ext cx="11452860" cy="116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LSC 4C’s LEADERS/Work Placement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23E17-B9B5-4C56-B8EE-030808F1913D}"/>
              </a:ext>
            </a:extLst>
          </p:cNvPr>
          <p:cNvSpPr/>
          <p:nvPr/>
        </p:nvSpPr>
        <p:spPr>
          <a:xfrm>
            <a:off x="379863" y="4794116"/>
            <a:ext cx="2036291" cy="183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DM Sans" pitchFamily="2" charset="0"/>
              </a:rPr>
              <a:t>Kelevi</a:t>
            </a:r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>
                <a:latin typeface="DM Sans" pitchFamily="2" charset="0"/>
              </a:rPr>
              <a:t>KALISOQO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B5768-CB89-5BB9-47CF-F299F62FBC32}"/>
              </a:ext>
            </a:extLst>
          </p:cNvPr>
          <p:cNvSpPr/>
          <p:nvPr/>
        </p:nvSpPr>
        <p:spPr>
          <a:xfrm>
            <a:off x="2686887" y="4779383"/>
            <a:ext cx="1989494" cy="186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DM Sans" pitchFamily="2" charset="0"/>
              </a:rPr>
              <a:t>Sonia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TETU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0E604-5065-FFE7-A787-E351B3E999C9}"/>
              </a:ext>
            </a:extLst>
          </p:cNvPr>
          <p:cNvSpPr/>
          <p:nvPr/>
        </p:nvSpPr>
        <p:spPr>
          <a:xfrm>
            <a:off x="4989502" y="4794117"/>
            <a:ext cx="2000501" cy="183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800" b="1" dirty="0">
                <a:latin typeface="DM Sans" pitchFamily="2" charset="0"/>
              </a:rPr>
              <a:t>Jordan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MOIMOI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  <a:p>
            <a:pPr algn="ctr"/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A7683-2077-0D32-0F37-AE5DA645A584}"/>
              </a:ext>
            </a:extLst>
          </p:cNvPr>
          <p:cNvSpPr/>
          <p:nvPr/>
        </p:nvSpPr>
        <p:spPr>
          <a:xfrm>
            <a:off x="7258532" y="4768466"/>
            <a:ext cx="2036291" cy="183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DM Sans" pitchFamily="2" charset="0"/>
              </a:rPr>
              <a:t>Elizia 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SAU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863AF-1A4B-B9BF-5829-57483DED9026}"/>
              </a:ext>
            </a:extLst>
          </p:cNvPr>
          <p:cNvSpPr/>
          <p:nvPr/>
        </p:nvSpPr>
        <p:spPr>
          <a:xfrm>
            <a:off x="9563353" y="4762500"/>
            <a:ext cx="2082547" cy="184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>
                <a:latin typeface="DM Sans" pitchFamily="2" charset="0"/>
              </a:rPr>
              <a:t>Seyn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Betham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  <a:p>
            <a:pPr algn="ctr"/>
            <a:endParaRPr lang="en-US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A2DE5A-D5AC-FF14-05BB-1CD1CB20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9" y="1319311"/>
            <a:ext cx="5034110" cy="2622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9C3354-C657-A1CD-8700-F4A5BFF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807" y="1326076"/>
            <a:ext cx="2019438" cy="2574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E79DBD-E0D3-D3B3-F646-F7C211A51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65" y="1295883"/>
            <a:ext cx="2123853" cy="26667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0C1B94-C5DA-621F-C145-DA35F6669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286" y="1319311"/>
            <a:ext cx="2086537" cy="2619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28EFD6-0F3D-A206-CAA1-02A5C6D81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098" y="1307801"/>
            <a:ext cx="2123852" cy="26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FBBE2E-1F9E-4A1F-80DC-AFE542763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2C1FD2-BCF6-4E4B-88E2-32BB52C71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109AD-B701-4957-9648-E9D9FC641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F643E8-8A04-4F5E-9682-75DB08A05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778470-AE14-43E4-AFBF-22FD75275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7184196-EC73-466B-AD6B-1F270902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5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708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2870" algn="ctr">
              <a:lnSpc>
                <a:spcPct val="83000"/>
              </a:lnSpc>
              <a:spcAft>
                <a:spcPts val="600"/>
              </a:spcAft>
            </a:pPr>
            <a:br>
              <a:rPr lang="en-US" sz="1100" cap="all" spc="-100" dirty="0">
                <a:solidFill>
                  <a:schemeClr val="tx1"/>
                </a:solidFill>
              </a:rPr>
            </a:br>
            <a:r>
              <a:rPr lang="en-US" sz="1100" cap="all" spc="-100" dirty="0">
                <a:solidFill>
                  <a:schemeClr val="tx1"/>
                </a:solidFill>
              </a:rPr>
              <a:t>.</a:t>
            </a:r>
            <a:br>
              <a:rPr lang="en-US" sz="1100" cap="all" spc="-100" dirty="0">
                <a:solidFill>
                  <a:schemeClr val="tx1"/>
                </a:solidFill>
              </a:rPr>
            </a:br>
            <a:br>
              <a:rPr lang="en-US" sz="1100" cap="all" spc="-100" dirty="0">
                <a:solidFill>
                  <a:schemeClr val="tx1"/>
                </a:solidFill>
              </a:rPr>
            </a:br>
            <a:br>
              <a:rPr lang="en-US" sz="1100" cap="all" spc="-100" dirty="0">
                <a:solidFill>
                  <a:schemeClr val="tx1"/>
                </a:solidFill>
              </a:rPr>
            </a:br>
            <a:endParaRPr lang="en-US" sz="1100" cap="all" spc="-1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375FBC-91C4-4ED6-8EA7-172444EFE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336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C7B537-21BE-493A-8E43-BC163FF9A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8619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B0D243-E302-47C8-A91E-92C8F7FFC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03151" y="1382819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3A8402-2561-4874-AB6A-4732CC6DD32B}"/>
              </a:ext>
            </a:extLst>
          </p:cNvPr>
          <p:cNvSpPr/>
          <p:nvPr/>
        </p:nvSpPr>
        <p:spPr>
          <a:xfrm>
            <a:off x="266701" y="137005"/>
            <a:ext cx="11452860" cy="116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CESC 4C’s LEADERS/Work Placement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23E17-B9B5-4C56-B8EE-030808F1913D}"/>
              </a:ext>
            </a:extLst>
          </p:cNvPr>
          <p:cNvSpPr/>
          <p:nvPr/>
        </p:nvSpPr>
        <p:spPr>
          <a:xfrm>
            <a:off x="379863" y="4794116"/>
            <a:ext cx="2036291" cy="183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DM Sans" pitchFamily="2" charset="0"/>
              </a:rPr>
              <a:t>Kitiana</a:t>
            </a:r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>
                <a:latin typeface="DM Sans" pitchFamily="2" charset="0"/>
              </a:rPr>
              <a:t>KATOPAU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8B5768-CB89-5BB9-47CF-F299F62FBC32}"/>
              </a:ext>
            </a:extLst>
          </p:cNvPr>
          <p:cNvSpPr/>
          <p:nvPr/>
        </p:nvSpPr>
        <p:spPr>
          <a:xfrm>
            <a:off x="2686887" y="4779383"/>
            <a:ext cx="1989494" cy="1862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DM Sans" pitchFamily="2" charset="0"/>
              </a:rPr>
              <a:t>Sailalele</a:t>
            </a:r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>
                <a:latin typeface="DM Sans" pitchFamily="2" charset="0"/>
              </a:rPr>
              <a:t>FINAU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0E604-5065-FFE7-A787-E351B3E999C9}"/>
              </a:ext>
            </a:extLst>
          </p:cNvPr>
          <p:cNvSpPr/>
          <p:nvPr/>
        </p:nvSpPr>
        <p:spPr>
          <a:xfrm>
            <a:off x="4989502" y="4794117"/>
            <a:ext cx="2000501" cy="183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800" b="1" dirty="0">
                <a:latin typeface="DM Sans" pitchFamily="2" charset="0"/>
              </a:rPr>
              <a:t>Stephanie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POSINI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  <a:p>
            <a:pPr algn="ctr"/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A7683-2077-0D32-0F37-AE5DA645A584}"/>
              </a:ext>
            </a:extLst>
          </p:cNvPr>
          <p:cNvSpPr/>
          <p:nvPr/>
        </p:nvSpPr>
        <p:spPr>
          <a:xfrm>
            <a:off x="7258532" y="4768466"/>
            <a:ext cx="2036291" cy="1837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DM Sans" pitchFamily="2" charset="0"/>
              </a:rPr>
              <a:t>Annaleigh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POLUTEA 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7863AF-1A4B-B9BF-5829-57483DED9026}"/>
              </a:ext>
            </a:extLst>
          </p:cNvPr>
          <p:cNvSpPr/>
          <p:nvPr/>
        </p:nvSpPr>
        <p:spPr>
          <a:xfrm>
            <a:off x="9563353" y="4762500"/>
            <a:ext cx="2082547" cy="184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 err="1">
                <a:latin typeface="DM Sans" pitchFamily="2" charset="0"/>
              </a:rPr>
              <a:t>Se’epa</a:t>
            </a:r>
            <a:endParaRPr lang="en-US" sz="2800" b="1" dirty="0">
              <a:latin typeface="DM Sans" pitchFamily="2" charset="0"/>
            </a:endParaRPr>
          </a:p>
          <a:p>
            <a:pPr algn="ctr"/>
            <a:r>
              <a:rPr lang="en-US" sz="2800" b="1" dirty="0">
                <a:latin typeface="DM Sans" pitchFamily="2" charset="0"/>
              </a:rPr>
              <a:t>VINEULA</a:t>
            </a:r>
          </a:p>
          <a:p>
            <a:pPr algn="ctr"/>
            <a:r>
              <a:rPr lang="en-US" sz="2800" b="1" dirty="0">
                <a:latin typeface="DM Sans" pitchFamily="2" charset="0"/>
              </a:rPr>
              <a:t>Year 12</a:t>
            </a:r>
          </a:p>
          <a:p>
            <a:pPr algn="ctr"/>
            <a:endParaRPr lang="en-US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BBE5FD-C6D8-6A1B-84A9-819FEEED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81" y="1309595"/>
            <a:ext cx="2283471" cy="2716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0D5B4E-13B6-50B8-50AF-F8C387A2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" y="1319225"/>
            <a:ext cx="1964876" cy="26588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06DCAF-1DEB-9FAF-BD69-76512C2B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487" y="1316775"/>
            <a:ext cx="1937984" cy="26488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1249DB-031A-14E4-B0AB-E304244C7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086" y="1286666"/>
            <a:ext cx="2063417" cy="269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3CADE-9B7D-255E-5ED8-DEC1B3BBD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082" y="1335408"/>
            <a:ext cx="1712557" cy="26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73A5-1D74-401A-B434-3C86C441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95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+mn-lt"/>
              </a:rPr>
              <a:t>ACKNOWLEDGEMENT: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2848-DCA5-47E0-A8C6-9B7D880F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704975"/>
            <a:ext cx="11430000" cy="4247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i="0" dirty="0">
                <a:solidFill>
                  <a:schemeClr val="bg1"/>
                </a:solidFill>
                <a:effectLst/>
                <a:latin typeface="DM Sans" pitchFamily="2" charset="0"/>
              </a:rPr>
              <a:t>We proudly acknowledge the Traditional Owners, </a:t>
            </a:r>
          </a:p>
          <a:p>
            <a:pPr marL="0" indent="0">
              <a:buNone/>
            </a:pPr>
            <a:r>
              <a:rPr lang="en-GB" sz="2800" b="1" i="0" dirty="0">
                <a:solidFill>
                  <a:schemeClr val="bg1"/>
                </a:solidFill>
                <a:effectLst/>
                <a:latin typeface="DM Sans" pitchFamily="2" charset="0"/>
              </a:rPr>
              <a:t>Casey's Aboriginal communities and their rich culture and pay respect to their Elders, past, present and future. </a:t>
            </a:r>
          </a:p>
          <a:p>
            <a:pPr marL="0" indent="0">
              <a:buNone/>
            </a:pPr>
            <a:endParaRPr lang="en-GB" sz="2800" b="1" i="0" dirty="0">
              <a:solidFill>
                <a:schemeClr val="bg1"/>
              </a:solidFill>
              <a:effectLst/>
              <a:latin typeface="DM Sans" pitchFamily="2" charset="0"/>
            </a:endParaRPr>
          </a:p>
          <a:p>
            <a:pPr marL="0" indent="0">
              <a:buNone/>
            </a:pPr>
            <a:r>
              <a:rPr lang="en-GB" sz="2800" b="1" i="0" dirty="0">
                <a:solidFill>
                  <a:schemeClr val="bg1"/>
                </a:solidFill>
                <a:effectLst/>
                <a:latin typeface="DM Sans" pitchFamily="2" charset="0"/>
              </a:rPr>
              <a:t>We acknowledge Aboriginal people as Australia's First Peoples and as the Traditional Owners and Custodians of the land on which we live and work.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6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bstract image">
            <a:extLst>
              <a:ext uri="{FF2B5EF4-FFF2-40B4-BE49-F238E27FC236}">
                <a16:creationId xmlns:a16="http://schemas.microsoft.com/office/drawing/2014/main" id="{AD6E76D9-8A83-4048-8711-47B177954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7032"/>
          <a:stretch/>
        </p:blipFill>
        <p:spPr>
          <a:xfrm rot="10800000">
            <a:off x="7469" y="-7290"/>
            <a:ext cx="6099578" cy="6857990"/>
          </a:xfrm>
          <a:prstGeom prst="rect">
            <a:avLst/>
          </a:prstGeom>
        </p:spPr>
      </p:pic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7032"/>
          <a:stretch/>
        </p:blipFill>
        <p:spPr>
          <a:xfrm>
            <a:off x="6129348" y="-7290"/>
            <a:ext cx="6099578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B9D8B4B-0913-487D-ABE3-E034B7B8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C17BE6E-6279-43C6-B659-2515BA0B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 fontScale="90000"/>
          </a:bodyPr>
          <a:lstStyle/>
          <a:p>
            <a:r>
              <a:rPr lang="en-US" sz="5800" b="1" dirty="0">
                <a:latin typeface="+mn-lt"/>
              </a:rPr>
              <a:t>“Cultivating </a:t>
            </a:r>
            <a:br>
              <a:rPr lang="en-US" sz="5800" b="1" dirty="0">
                <a:latin typeface="+mn-lt"/>
              </a:rPr>
            </a:br>
            <a:r>
              <a:rPr lang="en-US" sz="5800" b="1" dirty="0">
                <a:latin typeface="+mn-lt"/>
              </a:rPr>
              <a:t>creative cultures </a:t>
            </a:r>
            <a:br>
              <a:rPr lang="en-US" sz="5800" b="1" dirty="0">
                <a:latin typeface="+mn-lt"/>
              </a:rPr>
            </a:br>
            <a:r>
              <a:rPr lang="en-US" sz="5800" b="1" dirty="0">
                <a:latin typeface="+mn-lt"/>
              </a:rPr>
              <a:t>with communities “ </a:t>
            </a:r>
            <a:br>
              <a:rPr lang="en-US" sz="1600" b="1" dirty="0">
                <a:latin typeface="+mn-lt"/>
              </a:rPr>
            </a:br>
            <a:r>
              <a:rPr lang="en-US" sz="2700" b="1" dirty="0">
                <a:latin typeface="+mn-lt"/>
              </a:rPr>
              <a:t>through INCLUSION, INTEGRITY &amp; RESPECT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7643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highlight>
                  <a:srgbClr val="FF0000"/>
                </a:highlight>
              </a:rPr>
              <a:t>Ms. Laitini Matautia-Ulugia - Director &amp; Founder of 4C’s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BDB212-747C-43E9-A7B0-93A5A422C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1C13D85-31E7-40AF-A27F-E4DA8380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F139A8-56D7-4011-A075-24B8976BF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B217DBD-ECEC-4E1B-99CB-70F4D4C16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72B3589-0E46-4273-932A-D0FDF57973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84" y="969809"/>
            <a:ext cx="916664" cy="9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4455-A530-4903-9D5E-CA93A305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F58D-908F-4BAF-B5A1-2212B14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550724"/>
            <a:ext cx="7696200" cy="5831026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3500" b="1" dirty="0">
                <a:solidFill>
                  <a:srgbClr val="FFC000"/>
                </a:solidFill>
                <a:latin typeface="DM Sans" pitchFamily="2" charset="0"/>
                <a:ea typeface="Arial" panose="020B0604020202020204" pitchFamily="34" charset="0"/>
              </a:rPr>
              <a:t>Unit</a:t>
            </a:r>
            <a:r>
              <a:rPr lang="en-GB" sz="3500" b="1" dirty="0">
                <a:solidFill>
                  <a:srgbClr val="FFC000"/>
                </a:solidFill>
                <a:effectLst/>
                <a:latin typeface="DM Sans" pitchFamily="2" charset="0"/>
                <a:ea typeface="Arial" panose="020B0604020202020204" pitchFamily="34" charset="0"/>
              </a:rPr>
              <a:t> </a:t>
            </a:r>
            <a:r>
              <a:rPr lang="en-GB" sz="3500" b="1" dirty="0">
                <a:solidFill>
                  <a:srgbClr val="FFC000"/>
                </a:solidFill>
                <a:latin typeface="DM Sans" pitchFamily="2" charset="0"/>
                <a:ea typeface="Arial" panose="020B0604020202020204" pitchFamily="34" charset="0"/>
              </a:rPr>
              <a:t>4</a:t>
            </a:r>
            <a:r>
              <a:rPr lang="en-GB" sz="3500" b="1" dirty="0">
                <a:solidFill>
                  <a:srgbClr val="FFC000"/>
                </a:solidFill>
                <a:effectLst/>
                <a:latin typeface="DM Sans" pitchFamily="2" charset="0"/>
                <a:ea typeface="Arial" panose="020B0604020202020204" pitchFamily="34" charset="0"/>
              </a:rPr>
              <a:t> VCE-VM OVERVIEW (PDS)</a:t>
            </a:r>
            <a:endParaRPr lang="en-US" sz="3500" dirty="0">
              <a:solidFill>
                <a:srgbClr val="FFC000"/>
              </a:solidFill>
              <a:effectLst/>
              <a:latin typeface="DM Sans" pitchFamily="2" charset="0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DM Sans" pitchFamily="2" charset="0"/>
                <a:ea typeface="Arial" panose="020B0604020202020204" pitchFamily="34" charset="0"/>
              </a:rPr>
              <a:t>Student to u</a:t>
            </a:r>
            <a:r>
              <a:rPr lang="en-GB" sz="3200" dirty="0">
                <a:solidFill>
                  <a:schemeClr val="bg1"/>
                </a:solidFill>
                <a:effectLst/>
                <a:latin typeface="DM Sans" pitchFamily="2" charset="0"/>
                <a:ea typeface="Arial" panose="020B0604020202020204" pitchFamily="34" charset="0"/>
              </a:rPr>
              <a:t>se project planning skills to implement a comprehensive plan to apply timely, affordable, and </a:t>
            </a:r>
            <a:r>
              <a:rPr lang="en-GB" sz="3200" b="1" i="1" u="sng" dirty="0">
                <a:effectLst/>
                <a:latin typeface="DM Sans" pitchFamily="2" charset="0"/>
                <a:ea typeface="Arial" panose="020B0604020202020204" pitchFamily="34" charset="0"/>
              </a:rPr>
              <a:t>effective responses to a community issue.</a:t>
            </a:r>
          </a:p>
          <a:p>
            <a:pPr marL="0" marR="0" lvl="0" indent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tabLst>
                <a:tab pos="269875" algn="l"/>
              </a:tabLst>
            </a:pPr>
            <a:endParaRPr lang="en-GB" sz="3200" b="1" i="1" u="sng" dirty="0">
              <a:latin typeface="DM Sans" pitchFamily="2" charset="0"/>
              <a:ea typeface="Verdana" panose="020B0604030504040204" pitchFamily="34" charset="0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tabLst>
                <a:tab pos="269875" algn="l"/>
              </a:tabLst>
            </a:pPr>
            <a:r>
              <a:rPr lang="en-GB" sz="3200" u="none" strike="noStrike" spc="-2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Create a record of active </a:t>
            </a:r>
            <a:r>
              <a:rPr lang="en-GB" sz="3200" b="1" i="1" u="sng" strike="noStrike" spc="-2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implementation, participation, and execution of a planned project.</a:t>
            </a:r>
            <a:endParaRPr lang="en-US" sz="3200" b="1" i="1" u="sng" strike="noStrike" dirty="0"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endParaRPr lang="en-GB" sz="2900" b="1" u="none" strike="noStrike" kern="1100" dirty="0">
              <a:solidFill>
                <a:srgbClr val="000000"/>
              </a:solidFill>
              <a:effectLst/>
              <a:latin typeface="Abadi" panose="020B06040201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3718-E152-41DD-A1BB-18DF80355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4623371"/>
            <a:ext cx="3161963" cy="16272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699CC78-0AFD-4399-93C1-6EC547E4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510418" y="407766"/>
            <a:ext cx="3057526" cy="3058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327CC-1FFB-4E6D-0E77-D3BB83DE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62" y="4005293"/>
            <a:ext cx="3792638" cy="2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0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D613-2F5C-419E-A290-A7FAAAFE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42188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DM Sans" pitchFamily="2" charset="0"/>
              </a:rPr>
              <a:t>FINAL OUTCOMES FOR PDWRS: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C000"/>
                </a:solidFill>
                <a:latin typeface="DM Sans" pitchFamily="2" charset="0"/>
              </a:rPr>
              <a:t>UNIT 4: COMMUNITY PROJECT</a:t>
            </a:r>
          </a:p>
          <a:p>
            <a:pPr marL="0" indent="0">
              <a:buNone/>
            </a:pPr>
            <a:endParaRPr lang="en-US" sz="1200" b="1" dirty="0">
              <a:latin typeface="DM Sans" pitchFamily="2" charset="0"/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  <a:latin typeface="DM Sans" pitchFamily="2" charset="0"/>
              </a:rPr>
              <a:t>AREA OF STUDY 1:  </a:t>
            </a:r>
            <a:r>
              <a:rPr lang="en-US" sz="2000" b="1" dirty="0">
                <a:latin typeface="DM Sans" pitchFamily="2" charset="0"/>
              </a:rPr>
              <a:t>Planning a community project</a:t>
            </a:r>
          </a:p>
          <a:p>
            <a:pPr marL="0" indent="0">
              <a:buNone/>
            </a:pPr>
            <a:r>
              <a:rPr lang="en-US" sz="2000" b="1" dirty="0">
                <a:latin typeface="DM Sans" pitchFamily="2" charset="0"/>
              </a:rPr>
              <a:t>(PRE-PLAN 4C’s EVENT)</a:t>
            </a:r>
          </a:p>
          <a:p>
            <a:pPr marL="0" indent="0">
              <a:buNone/>
            </a:pPr>
            <a:endParaRPr lang="en-US" sz="2000" b="1" dirty="0">
              <a:latin typeface="DM Sans" pitchFamily="2" charset="0"/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  <a:latin typeface="DM Sans" pitchFamily="2" charset="0"/>
              </a:rPr>
              <a:t>AREA OF STUDY 2:  </a:t>
            </a:r>
            <a:r>
              <a:rPr lang="en-US" sz="2000" b="1" dirty="0">
                <a:latin typeface="DM Sans" pitchFamily="2" charset="0"/>
              </a:rPr>
              <a:t>Implementing a community project</a:t>
            </a:r>
          </a:p>
          <a:p>
            <a:pPr marL="0" indent="0">
              <a:buNone/>
            </a:pPr>
            <a:r>
              <a:rPr lang="en-US" sz="2000" b="1" dirty="0">
                <a:latin typeface="DM Sans" pitchFamily="2" charset="0"/>
              </a:rPr>
              <a:t>(Collation of evidence at the 4C’s EVENT)</a:t>
            </a:r>
          </a:p>
          <a:p>
            <a:pPr marL="0" indent="0" algn="ctr">
              <a:buNone/>
            </a:pPr>
            <a:endParaRPr lang="en-US" sz="2000" b="1" dirty="0">
              <a:latin typeface="DM Sans" pitchFamily="2" charset="0"/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  <a:latin typeface="DM Sans" pitchFamily="2" charset="0"/>
              </a:rPr>
              <a:t>AREA OF STUDY 3:  </a:t>
            </a:r>
            <a:r>
              <a:rPr lang="en-US" sz="2000" b="1" dirty="0">
                <a:latin typeface="DM Sans" pitchFamily="2" charset="0"/>
              </a:rPr>
              <a:t>Evaluating a community project</a:t>
            </a:r>
          </a:p>
          <a:p>
            <a:pPr marL="0" indent="0">
              <a:buNone/>
            </a:pPr>
            <a:r>
              <a:rPr lang="en-US" sz="2000" b="1" dirty="0">
                <a:latin typeface="DM Sans" pitchFamily="2" charset="0"/>
              </a:rPr>
              <a:t>(Gathering of evidence and Final Oral Presentation)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1600" b="1" dirty="0"/>
          </a:p>
          <a:p>
            <a:pPr algn="ctr"/>
            <a:endParaRPr lang="en-US" sz="2800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8DB23C-4B0F-6D83-9459-1E750462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510418" y="407766"/>
            <a:ext cx="3057526" cy="3058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91947-71AB-2FCC-0929-29D92027D236}"/>
              </a:ext>
            </a:extLst>
          </p:cNvPr>
          <p:cNvSpPr txBox="1"/>
          <p:nvPr/>
        </p:nvSpPr>
        <p:spPr>
          <a:xfrm>
            <a:off x="8510418" y="3790950"/>
            <a:ext cx="3057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Ideas for LITERACY</a:t>
            </a:r>
          </a:p>
          <a:p>
            <a:endParaRPr lang="en-GB" b="1" dirty="0"/>
          </a:p>
          <a:p>
            <a:pPr marL="285750" indent="-285750">
              <a:buFontTx/>
              <a:buChar char="-"/>
            </a:pPr>
            <a:r>
              <a:rPr lang="en-GB" sz="1600" b="1" dirty="0"/>
              <a:t>Prepare </a:t>
            </a:r>
            <a:r>
              <a:rPr lang="en-GB" sz="1600" b="1" dirty="0" err="1"/>
              <a:t>Eportfolio</a:t>
            </a:r>
            <a:r>
              <a:rPr lang="en-GB" sz="1600" b="1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Print relevant evidence only </a:t>
            </a:r>
            <a:r>
              <a:rPr lang="en-GB" sz="1600" dirty="0" err="1"/>
              <a:t>eg</a:t>
            </a:r>
            <a:r>
              <a:rPr lang="en-GB" sz="1600" dirty="0"/>
              <a:t>: certificates, CV, Resume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Edit to apply for a job that demonstrates WRS in </a:t>
            </a:r>
            <a:r>
              <a:rPr lang="en-GB" sz="1600" b="1" dirty="0"/>
              <a:t>4C’s Community Services.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128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F58D-908F-4BAF-B5A1-2212B14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550724"/>
            <a:ext cx="7639050" cy="5821501"/>
          </a:xfrm>
        </p:spPr>
        <p:txBody>
          <a:bodyPr>
            <a:normAutofit fontScale="40000" lnSpcReduction="20000"/>
          </a:bodyPr>
          <a:lstStyle/>
          <a:p>
            <a:pPr marL="0" marR="0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Outcome 2 continued…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endParaRPr lang="en-GB" sz="40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6000" b="1" kern="1100" dirty="0">
                <a:solidFill>
                  <a:srgbClr val="FFC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WEEKLY: </a:t>
            </a:r>
            <a:r>
              <a:rPr lang="en-GB" sz="6000" b="1" u="none" strike="noStrike" kern="1100" dirty="0">
                <a:solidFill>
                  <a:srgbClr val="FFC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CREATE &amp; COLLECT YOUR EVIDENCE: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endParaRPr lang="en-GB" sz="4000" b="1" kern="1100" dirty="0">
              <a:solidFill>
                <a:srgbClr val="FFC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40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ANNOTATED PHOTOGRAPHS: (PRE/DURING/POST)</a:t>
            </a:r>
            <a:endParaRPr lang="en-GB" sz="4000" u="none" strike="noStrike" kern="1100" dirty="0">
              <a:solidFill>
                <a:schemeClr val="bg1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4000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Students can </a:t>
            </a:r>
            <a:r>
              <a:rPr lang="en-GB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attend practice to support our students during lunchtime, or groups of students working, evidence of tasks completed (snipping tool &amp; annotate)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4000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GB" sz="4000" u="none" strike="noStrike" kern="1100" baseline="300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4000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Augusts, </a:t>
            </a:r>
            <a:r>
              <a:rPr lang="en-GB" sz="40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sz="4000" b="1" u="none" strike="noStrike" kern="1100" baseline="300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40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Sept 11</a:t>
            </a:r>
            <a:r>
              <a:rPr lang="en-GB" sz="4000" b="1" u="none" strike="noStrike" kern="1100" baseline="300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40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of Sept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endParaRPr lang="en-US" sz="4000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40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PORTFOLIO &amp; REFLECTIVE JOURNAL: Questions to complete as a group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40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EVIDENCE of </a:t>
            </a:r>
            <a:r>
              <a:rPr lang="en-GB" sz="4000" b="1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participation in practical tasks </a:t>
            </a:r>
            <a:r>
              <a:rPr lang="en-GB" sz="40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Quality/Quantity/Presentation/Meeting roles, outcomes &amp; reflections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endParaRPr lang="en-US" sz="40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40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VIDEO CLIPS </a:t>
            </a:r>
            <a:r>
              <a:rPr lang="en-GB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PRE/DURING THE EVENT/POST (Reflection)</a:t>
            </a:r>
            <a:endParaRPr lang="en-US" sz="4000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4000" b="1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Creating a record of survey results </a:t>
            </a:r>
            <a:r>
              <a:rPr lang="en-GB" sz="4000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(POST- survey conducted on the day – what questions will you ask? How will it be delivered?)</a:t>
            </a:r>
            <a:endParaRPr lang="en-US" sz="4000" u="none" strike="noStrike" kern="1100" dirty="0"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GB" sz="4000" b="1" kern="1100" dirty="0"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4000" b="1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record of interviews with members of the community – live recordings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endParaRPr lang="en-US" sz="4000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40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Build your PP P</a:t>
            </a:r>
            <a:r>
              <a:rPr lang="en-US" sz="40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resentation as you go EVERY LESSON at least 2 slides are due at the end of the week</a:t>
            </a:r>
            <a:r>
              <a:rPr lang="en-US" sz="40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that can contain</a:t>
            </a:r>
            <a:r>
              <a:rPr lang="en-US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reflections, creation of incomplete tasks, collaboration with peers, document feelings/frustrations emotions and document peer and teacher advice.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40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have you learnt? Are there skills you need to learn/attain or understand to complete a task? Explain why you were not able to meet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endParaRPr lang="en-US" sz="4000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endParaRPr lang="en-US" sz="3200" b="1" u="none" strike="noStrike" kern="1100" dirty="0">
              <a:solidFill>
                <a:schemeClr val="bg1"/>
              </a:solidFill>
              <a:effectLst/>
              <a:latin typeface="Abadi" panose="020B06040201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699CC78-0AFD-4399-93C1-6EC547E4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562637" y="550724"/>
            <a:ext cx="3057526" cy="3058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8C0BD-C83D-B5A2-7318-22508D29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99" y="3699346"/>
            <a:ext cx="2743201" cy="2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4455-A530-4903-9D5E-CA93A305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F58D-908F-4BAF-B5A1-2212B14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448550" cy="5334000"/>
          </a:xfrm>
        </p:spPr>
        <p:txBody>
          <a:bodyPr>
            <a:normAutofit/>
          </a:bodyPr>
          <a:lstStyle/>
          <a:p>
            <a:pPr marL="0" marR="0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800" b="1" dirty="0">
                <a:effectLst/>
                <a:latin typeface="DM Sans" pitchFamily="2" charset="0"/>
                <a:ea typeface="Arial" panose="020B0604020202020204" pitchFamily="34" charset="0"/>
              </a:rPr>
              <a:t>Outcome 3</a:t>
            </a:r>
          </a:p>
          <a:p>
            <a:pPr marL="0" marR="0" indent="0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1800" dirty="0">
                <a:effectLst/>
                <a:latin typeface="DM Sans" pitchFamily="2" charset="0"/>
                <a:ea typeface="Arial" panose="020B0604020202020204" pitchFamily="34" charset="0"/>
              </a:rPr>
              <a:t>Evaluate the effectiveness of the project planning and implementation, drawing together findings in a presentation to a relevant audience</a:t>
            </a:r>
            <a:endParaRPr lang="en-US" sz="1800" dirty="0">
              <a:effectLst/>
              <a:latin typeface="DM Sans" pitchFamily="2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endParaRPr lang="en-GB" sz="18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r>
              <a:rPr lang="en-GB" sz="1800" b="1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EVIDENCE:</a:t>
            </a: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r>
              <a:rPr lang="en-GB" sz="18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800" b="1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nnotated photographs</a:t>
            </a:r>
            <a:r>
              <a:rPr lang="en-GB" sz="18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18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(On the day of the event)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18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FINALISE - A</a:t>
            </a:r>
            <a:r>
              <a:rPr lang="en-GB" sz="18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record of survey results </a:t>
            </a:r>
            <a:r>
              <a:rPr lang="en-GB" sz="1800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(POST- survey conducted on the day)</a:t>
            </a:r>
            <a:endParaRPr lang="en-US" sz="1800" u="none" strike="noStrike" kern="1100" dirty="0">
              <a:solidFill>
                <a:schemeClr val="bg1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GB" sz="18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FINALISE - A</a:t>
            </a:r>
            <a:r>
              <a:rPr lang="en-GB" sz="18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record of interviews with members of the community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18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u="none" strike="noStrike" kern="1100" dirty="0" err="1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FIinalise</a:t>
            </a:r>
            <a:r>
              <a:rPr lang="en-GB" sz="1800" b="1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reflective journal of participation in practical tasks 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18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(Portfolio)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endParaRPr lang="en-US" sz="18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1800" b="1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1800" b="1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en-GB" sz="18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PRE/DURING THE EVENT/POST (Reflection)</a:t>
            </a:r>
            <a:endParaRPr lang="en-US" sz="1800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1800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PP P</a:t>
            </a:r>
            <a:r>
              <a:rPr lang="en-US" sz="18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resentation – Delivery (see Outcome 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3718-E152-41DD-A1BB-18DF80355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699CC78-0AFD-4399-93C1-6EC547E4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448674" y="534662"/>
            <a:ext cx="3057526" cy="3058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B4DC6-80C7-9E86-1AE6-1D5887F2B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3" y="3997989"/>
            <a:ext cx="3582785" cy="22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7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4455-A530-4903-9D5E-CA93A305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F58D-908F-4BAF-B5A1-2212B14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550724"/>
            <a:ext cx="7639050" cy="5821501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Outcome 3 continued…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SzPts val="900"/>
              <a:tabLst>
                <a:tab pos="269875" algn="l"/>
              </a:tabLst>
            </a:pPr>
            <a:endParaRPr lang="en-GB" sz="2900" b="1" u="none" strike="noStrike" kern="1100" dirty="0">
              <a:solidFill>
                <a:srgbClr val="000000"/>
              </a:solidFill>
              <a:effectLst/>
              <a:latin typeface="Abadi" panose="020B06040201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32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ANNOTATED PHOTOGRAPHS:</a:t>
            </a:r>
            <a:endParaRPr lang="en-GB" sz="3200" u="none" strike="noStrike" kern="1100" dirty="0">
              <a:solidFill>
                <a:schemeClr val="bg1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Organisation journey from the beginning of the term to the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r>
              <a:rPr lang="en-GB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GB" sz="3200" b="1" u="none" strike="noStrike" kern="1100" baseline="300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and/or 12</a:t>
            </a:r>
            <a:r>
              <a:rPr lang="en-GB" sz="3200" b="1" u="none" strike="noStrike" kern="1100" baseline="300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of Sept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900"/>
              <a:buNone/>
              <a:tabLst>
                <a:tab pos="269875" algn="l"/>
              </a:tabLst>
            </a:pPr>
            <a:endParaRPr lang="en-US" sz="3200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32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 COMPLETED PORTFLIO OF ALL THE WEEKLY TASKS COMPLETED</a:t>
            </a:r>
            <a:endParaRPr lang="en-GB" sz="3200" b="1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US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Every week you would have completed a task associated with various tasks planning, WRS and visitation to Bunjil Place, creating posters, letters, </a:t>
            </a:r>
            <a:r>
              <a:rPr lang="en-US" sz="3200" u="none" strike="noStrike" kern="1100" dirty="0" err="1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US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…include those </a:t>
            </a:r>
            <a:r>
              <a:rPr lang="en-US" sz="3200" kern="1100" dirty="0">
                <a:solidFill>
                  <a:srgbClr val="000000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 your slides</a:t>
            </a:r>
            <a:endParaRPr lang="en-US" sz="3200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endParaRPr lang="en-US" sz="3200" b="1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endParaRPr lang="en-US" sz="32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tabLst>
                <a:tab pos="269875" algn="l"/>
              </a:tabLst>
            </a:pPr>
            <a:r>
              <a:rPr lang="en-GB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VIDEO CLIPS </a:t>
            </a:r>
            <a:r>
              <a:rPr lang="en-GB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PRE/DURING THE EVENT/POST (Reflection) </a:t>
            </a:r>
            <a:r>
              <a:rPr lang="en-GB" sz="3200" i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social cohesion?</a:t>
            </a:r>
            <a:endParaRPr lang="en-US" sz="3200" i="1" u="none" strike="noStrike" kern="1100" dirty="0">
              <a:solidFill>
                <a:schemeClr val="bg1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GB" sz="3200" b="1" kern="1100" dirty="0"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b="1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record of interviews with members of the community – live recordings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GB" sz="3200" b="1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Creating a record of survey results </a:t>
            </a:r>
            <a:r>
              <a:rPr lang="en-GB" sz="3200" u="none" strike="noStrike" kern="1100" dirty="0"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POST- survey conducted on the day – what were the questions asked? And how was it delivered?</a:t>
            </a:r>
            <a:endParaRPr lang="en-US" sz="3200" u="none" strike="noStrike" kern="1100" dirty="0"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endParaRPr lang="en-US" sz="3200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32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 OVERALL REFLECTION PRE/DURING/POST</a:t>
            </a:r>
            <a:r>
              <a:rPr lang="en-US" sz="3200" u="none" strike="noStrike" kern="1100" dirty="0">
                <a:solidFill>
                  <a:srgbClr val="000000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endParaRPr lang="en-US" sz="3200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FINAL Delivery of PRESENTATION 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ts val="900"/>
              <a:buNone/>
              <a:tabLst>
                <a:tab pos="269875" algn="l"/>
              </a:tabLst>
            </a:pPr>
            <a:r>
              <a:rPr lang="en-US" sz="32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You will share your PP journey to an audience.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699CC78-0AFD-4399-93C1-6EC547E4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510418" y="1019354"/>
            <a:ext cx="3057526" cy="3058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88A75-339B-513F-3142-EEA4B305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82" y="4833480"/>
            <a:ext cx="4362113" cy="16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4455-A530-4903-9D5E-CA93A305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F58D-908F-4BAF-B5A1-2212B146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550724"/>
            <a:ext cx="7696200" cy="5831026"/>
          </a:xfrm>
        </p:spPr>
        <p:txBody>
          <a:bodyPr>
            <a:normAutofit/>
          </a:bodyPr>
          <a:lstStyle/>
          <a:p>
            <a:pPr marL="0" marR="0" algn="ctr">
              <a:lnSpc>
                <a:spcPct val="116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3500" b="1" dirty="0">
                <a:effectLst/>
                <a:latin typeface="DM Sans" pitchFamily="2" charset="0"/>
                <a:ea typeface="Arial" panose="020B0604020202020204" pitchFamily="34" charset="0"/>
              </a:rPr>
              <a:t> Outcome 3</a:t>
            </a:r>
            <a:endParaRPr lang="en-US" sz="3500" dirty="0">
              <a:effectLst/>
              <a:latin typeface="DM Sans" pitchFamily="2" charset="0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effectLst/>
                <a:latin typeface="DM Sans" pitchFamily="2" charset="0"/>
                <a:ea typeface="Arial" panose="020B0604020202020204" pitchFamily="34" charset="0"/>
              </a:rPr>
              <a:t>Evaluate the effectiveness of the project planning and implementation, drawing together findings in a presentation to a relevant audience.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u="none" strike="noStrike" kern="1100" dirty="0">
              <a:solidFill>
                <a:srgbClr val="000000"/>
              </a:solidFill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FINAL DELIVERY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u="none" strike="noStrike" kern="1100" dirty="0">
                <a:solidFill>
                  <a:schemeClr val="accent1">
                    <a:lumMod val="75000"/>
                  </a:schemeClr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(8-10 </a:t>
            </a:r>
            <a:r>
              <a:rPr lang="en-US" sz="4400" b="1" kern="1100" dirty="0">
                <a:solidFill>
                  <a:schemeClr val="accent1">
                    <a:lumMod val="75000"/>
                  </a:schemeClr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min presentation)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u="none" strike="noStrike" kern="1100" dirty="0">
                <a:solidFill>
                  <a:schemeClr val="bg1"/>
                </a:solidFill>
                <a:effectLst/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n-US" sz="36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r FINAL PP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kern="1100" dirty="0">
                <a:solidFill>
                  <a:schemeClr val="bg1"/>
                </a:solidFill>
                <a:latin typeface="DM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must include the following:</a:t>
            </a:r>
            <a:endParaRPr lang="en-GB" sz="3600" b="1" u="none" strike="noStrike" kern="1100" dirty="0">
              <a:solidFill>
                <a:srgbClr val="000000"/>
              </a:solidFill>
              <a:effectLst/>
              <a:latin typeface="DM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699CC78-0AFD-4399-93C1-6EC547E4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8510418" y="550724"/>
            <a:ext cx="3057526" cy="3058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19912-DD58-3C09-6B54-331B4608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635" y="3665863"/>
            <a:ext cx="3109745" cy="27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4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60AD-2E0C-4C19-B91A-5CB8FBDD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060"/>
            <a:ext cx="8077200" cy="153413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masis MT Pro" panose="02040504050005020304" pitchFamily="18" charset="0"/>
                <a:cs typeface="Aharoni" panose="02010803020104030203" pitchFamily="2" charset="-79"/>
              </a:rPr>
              <a:t>ORGANISING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C623-CE37-4D7C-9958-B1548605D6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CD509-137A-4387-9266-3C77946BD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2255520"/>
            <a:ext cx="6461760" cy="4531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ORGANISERS  VCE-VM students</a:t>
            </a:r>
          </a:p>
          <a:p>
            <a:pPr marL="0" indent="0">
              <a:buNone/>
            </a:pPr>
            <a:r>
              <a:rPr lang="en-US" sz="2000" b="1" dirty="0"/>
              <a:t>Night 1 - LYNDHURST SC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Night 2 - CRANBOURNE EAST SC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Night 3 – LYNDHURST SC/ </a:t>
            </a:r>
          </a:p>
          <a:p>
            <a:pPr marL="0" indent="0">
              <a:buNone/>
            </a:pPr>
            <a:r>
              <a:rPr lang="en-US" sz="2000" b="1" dirty="0"/>
              <a:t>	CRANBOURNE EAST SC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ART SHOW – GLENEAGLES SC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28C831D1-9C12-49B4-A768-9DD66FB9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" r="505"/>
          <a:stretch>
            <a:fillRect/>
          </a:stretch>
        </p:blipFill>
        <p:spPr>
          <a:xfrm>
            <a:off x="542925" y="2694456"/>
            <a:ext cx="3476627" cy="347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F74CCA-0386-A579-BE17-71D24323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50" y="554884"/>
            <a:ext cx="1634568" cy="5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3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{0162CBD6-CA00-4145-B327-AA728146B4D9}tf56410444_win32</Template>
  <TotalTime>6421</TotalTime>
  <Words>1104</Words>
  <Application>Microsoft Office PowerPoint</Application>
  <PresentationFormat>Widescreen</PresentationFormat>
  <Paragraphs>184</Paragraphs>
  <Slides>20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Abadi</vt:lpstr>
      <vt:lpstr>Aharoni</vt:lpstr>
      <vt:lpstr>Amasis MT Pro</vt:lpstr>
      <vt:lpstr>arial</vt:lpstr>
      <vt:lpstr>arial</vt:lpstr>
      <vt:lpstr>Avenir Next LT Pro</vt:lpstr>
      <vt:lpstr>Avenir Next LT Pro (Body)</vt:lpstr>
      <vt:lpstr>Avenir Next LT Pro Light</vt:lpstr>
      <vt:lpstr>AvenirNext LT Pro Medium</vt:lpstr>
      <vt:lpstr>DM Sans</vt:lpstr>
      <vt:lpstr>Garamond</vt:lpstr>
      <vt:lpstr>SavonVTI</vt:lpstr>
      <vt:lpstr>       Community   PROJECT</vt:lpstr>
      <vt:lpstr>ACKNOWLEDGEMENT: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ORGANISING SCHOOLS</vt:lpstr>
      <vt:lpstr>PowerPoint Presentation</vt:lpstr>
      <vt:lpstr>OVERVIEW:  Who are the 4C’s Stakeholders?</vt:lpstr>
      <vt:lpstr>PowerPoint Presentation</vt:lpstr>
      <vt:lpstr>PowerPoint Presentation</vt:lpstr>
      <vt:lpstr>  4C’s STAKEHOLDERS</vt:lpstr>
      <vt:lpstr>  4C’s STAKEHOLDERS</vt:lpstr>
      <vt:lpstr> You will be required to complete a detailed Q&amp;A on each of our Community Connections-Stakeholders</vt:lpstr>
      <vt:lpstr>PowerPoint Presentation</vt:lpstr>
      <vt:lpstr> .   </vt:lpstr>
      <vt:lpstr> .   </vt:lpstr>
      <vt:lpstr>“Cultivating  creative cultures  with communities “  through INCLUSION, INTEGRITY &amp; RESPECT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4C’</dc:title>
  <dc:creator>Laitini MATAUTIA</dc:creator>
  <cp:lastModifiedBy>Laitini Matautia</cp:lastModifiedBy>
  <cp:revision>261</cp:revision>
  <cp:lastPrinted>2023-02-27T21:19:16Z</cp:lastPrinted>
  <dcterms:created xsi:type="dcterms:W3CDTF">2021-05-31T02:57:48Z</dcterms:created>
  <dcterms:modified xsi:type="dcterms:W3CDTF">2023-05-08T07:10:23Z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