
<file path=[Content_Types].xml><?xml version="1.0" encoding="utf-8"?>
<Types xmlns="http://schemas.openxmlformats.org/package/2006/content-types">
  <Default Extension="96893040" ContentType="image/pn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sldIdLst>
    <p:sldId id="372" r:id="rId5"/>
    <p:sldId id="371" r:id="rId6"/>
    <p:sldId id="274" r:id="rId7"/>
    <p:sldId id="277" r:id="rId8"/>
    <p:sldId id="275" r:id="rId9"/>
    <p:sldId id="258" r:id="rId10"/>
    <p:sldId id="260" r:id="rId11"/>
    <p:sldId id="279" r:id="rId12"/>
    <p:sldId id="280" r:id="rId13"/>
    <p:sldId id="281" r:id="rId14"/>
    <p:sldId id="282" r:id="rId15"/>
    <p:sldId id="283" r:id="rId16"/>
    <p:sldId id="285" r:id="rId17"/>
    <p:sldId id="284" r:id="rId18"/>
    <p:sldId id="286" r:id="rId19"/>
    <p:sldId id="373" r:id="rId20"/>
    <p:sldId id="287" r:id="rId21"/>
    <p:sldId id="289" r:id="rId22"/>
    <p:sldId id="291" r:id="rId23"/>
    <p:sldId id="297" r:id="rId24"/>
    <p:sldId id="298" r:id="rId25"/>
    <p:sldId id="374" r:id="rId26"/>
    <p:sldId id="290" r:id="rId27"/>
    <p:sldId id="362" r:id="rId28"/>
    <p:sldId id="376" r:id="rId29"/>
    <p:sldId id="375" r:id="rId30"/>
    <p:sldId id="378" r:id="rId31"/>
    <p:sldId id="379" r:id="rId32"/>
    <p:sldId id="377" r:id="rId33"/>
    <p:sldId id="34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19" autoAdjust="0"/>
  </p:normalViewPr>
  <p:slideViewPr>
    <p:cSldViewPr snapToGrid="0">
      <p:cViewPr varScale="1">
        <p:scale>
          <a:sx n="63" d="100"/>
          <a:sy n="63"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5/8/2023</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losing">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B9ADE-90DA-4820-BE03-6440FAF8B83E}"/>
              </a:ext>
              <a:ext uri="{C183D7F6-B498-43B3-948B-1728B52AA6E4}">
                <adec:decorative xmlns:adec="http://schemas.microsoft.com/office/drawing/2017/decorative" val="1"/>
              </a:ext>
            </a:extLst>
          </p:cNvPr>
          <p:cNvSpPr/>
          <p:nvPr userDrawn="1"/>
        </p:nvSpPr>
        <p:spPr>
          <a:xfrm rot="10800000">
            <a:off x="0" y="1"/>
            <a:ext cx="12191999"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9FF4039C-77F7-44AD-AEB2-A6079C9DA3C9}"/>
              </a:ext>
              <a:ext uri="{C183D7F6-B498-43B3-948B-1728B52AA6E4}">
                <adec:decorative xmlns:adec="http://schemas.microsoft.com/office/drawing/2017/decorative" val="1"/>
              </a:ext>
            </a:extLst>
          </p:cNvPr>
          <p:cNvSpPr/>
          <p:nvPr userDrawn="1"/>
        </p:nvSpPr>
        <p:spPr>
          <a:xfrm>
            <a:off x="713457" y="739600"/>
            <a:ext cx="10768226" cy="539095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1" name="Title 1">
            <a:extLst>
              <a:ext uri="{FF2B5EF4-FFF2-40B4-BE49-F238E27FC236}">
                <a16:creationId xmlns:a16="http://schemas.microsoft.com/office/drawing/2014/main" id="{36E930C2-F546-4C94-BF53-6C7C8A57E0B3}"/>
              </a:ext>
            </a:extLst>
          </p:cNvPr>
          <p:cNvSpPr>
            <a:spLocks noGrp="1"/>
          </p:cNvSpPr>
          <p:nvPr>
            <p:ph type="ctrTitle"/>
          </p:nvPr>
        </p:nvSpPr>
        <p:spPr>
          <a:xfrm>
            <a:off x="990600" y="1066800"/>
            <a:ext cx="4749276" cy="2592425"/>
          </a:xfrm>
        </p:spPr>
        <p:txBody>
          <a:bodyPr anchor="b">
            <a:normAutofit/>
          </a:bodyPr>
          <a:lstStyle>
            <a:lvl1pPr>
              <a:defRPr>
                <a:solidFill>
                  <a:schemeClr val="tx2"/>
                </a:solidFill>
              </a:defRPr>
            </a:lvl1pPr>
          </a:lstStyle>
          <a:p>
            <a:pPr algn="l">
              <a:lnSpc>
                <a:spcPct val="100000"/>
              </a:lnSpc>
            </a:pPr>
            <a:r>
              <a:rPr lang="en-US" sz="4400" spc="120">
                <a:solidFill>
                  <a:schemeClr val="tx2"/>
                </a:solidFill>
                <a:cs typeface="Posterama" panose="020B0504020200020000" pitchFamily="34" charset="0"/>
              </a:rPr>
              <a:t>Click to edit Master title style</a:t>
            </a:r>
            <a:endParaRPr lang="en-US" sz="4400" spc="120" dirty="0">
              <a:solidFill>
                <a:schemeClr val="tx2"/>
              </a:solidFill>
              <a:cs typeface="Posterama" panose="020B0504020200020000" pitchFamily="34" charset="0"/>
            </a:endParaRPr>
          </a:p>
        </p:txBody>
      </p:sp>
      <p:sp>
        <p:nvSpPr>
          <p:cNvPr id="12" name="Subtitle 2">
            <a:extLst>
              <a:ext uri="{FF2B5EF4-FFF2-40B4-BE49-F238E27FC236}">
                <a16:creationId xmlns:a16="http://schemas.microsoft.com/office/drawing/2014/main" id="{43F81DC1-1A78-495F-B862-27847D0EE012}"/>
              </a:ext>
            </a:extLst>
          </p:cNvPr>
          <p:cNvSpPr>
            <a:spLocks noGrp="1"/>
          </p:cNvSpPr>
          <p:nvPr>
            <p:ph type="subTitle" idx="1"/>
          </p:nvPr>
        </p:nvSpPr>
        <p:spPr>
          <a:xfrm>
            <a:off x="990599" y="3856314"/>
            <a:ext cx="4749275" cy="1858686"/>
          </a:xfrm>
        </p:spPr>
        <p:txBody>
          <a:bodyPr anchor="t"/>
          <a:lstStyle>
            <a:lvl1pPr marL="0" indent="0">
              <a:buNone/>
              <a:defRPr>
                <a:solidFill>
                  <a:schemeClr val="tx2"/>
                </a:solidFill>
              </a:defRPr>
            </a:lvl1pPr>
          </a:lstStyle>
          <a:p>
            <a:pPr algn="l">
              <a:lnSpc>
                <a:spcPct val="110000"/>
              </a:lnSpc>
            </a:pPr>
            <a:r>
              <a:rPr lang="en-US" sz="2200">
                <a:solidFill>
                  <a:schemeClr val="tx2"/>
                </a:solidFill>
                <a:cs typeface="Segoe UI Semilight" panose="020B0402040204020203" pitchFamily="34" charset="0"/>
              </a:rPr>
              <a:t>Click to edit Master subtitle style</a:t>
            </a:r>
            <a:endParaRPr lang="en-US" sz="2200" dirty="0">
              <a:solidFill>
                <a:schemeClr val="tx2"/>
              </a:solidFill>
              <a:cs typeface="Segoe UI Semilight" panose="020B0402040204020203" pitchFamily="34" charset="0"/>
            </a:endParaRPr>
          </a:p>
        </p:txBody>
      </p:sp>
      <p:sp>
        <p:nvSpPr>
          <p:cNvPr id="25" name="Picture Placeholder 20">
            <a:extLst>
              <a:ext uri="{FF2B5EF4-FFF2-40B4-BE49-F238E27FC236}">
                <a16:creationId xmlns:a16="http://schemas.microsoft.com/office/drawing/2014/main" id="{F44B6D46-2238-46D9-8D7F-730BDD0C144C}"/>
              </a:ext>
            </a:extLst>
          </p:cNvPr>
          <p:cNvSpPr>
            <a:spLocks noGrp="1"/>
          </p:cNvSpPr>
          <p:nvPr>
            <p:ph type="pic" sz="quarter" idx="13" hasCustomPrompt="1"/>
          </p:nvPr>
        </p:nvSpPr>
        <p:spPr>
          <a:xfrm>
            <a:off x="6077447" y="1066800"/>
            <a:ext cx="2405746" cy="2262033"/>
          </a:xfrm>
        </p:spPr>
        <p:txBody>
          <a:bodyPr/>
          <a:lstStyle>
            <a:lvl1pPr marL="0" indent="0" algn="ctr">
              <a:buNone/>
              <a:defRPr>
                <a:solidFill>
                  <a:schemeClr val="tx2"/>
                </a:solidFill>
              </a:defRPr>
            </a:lvl1pPr>
          </a:lstStyle>
          <a:p>
            <a:r>
              <a:rPr lang="en-US" dirty="0"/>
              <a:t>Click to add photo</a:t>
            </a:r>
          </a:p>
        </p:txBody>
      </p:sp>
      <p:sp>
        <p:nvSpPr>
          <p:cNvPr id="26" name="Picture Placeholder 20">
            <a:extLst>
              <a:ext uri="{FF2B5EF4-FFF2-40B4-BE49-F238E27FC236}">
                <a16:creationId xmlns:a16="http://schemas.microsoft.com/office/drawing/2014/main" id="{B600C62E-9610-468D-B50C-B5D55DB2D06E}"/>
              </a:ext>
            </a:extLst>
          </p:cNvPr>
          <p:cNvSpPr>
            <a:spLocks noGrp="1"/>
          </p:cNvSpPr>
          <p:nvPr>
            <p:ph type="pic" sz="quarter" idx="14" hasCustomPrompt="1"/>
          </p:nvPr>
        </p:nvSpPr>
        <p:spPr>
          <a:xfrm>
            <a:off x="8592404" y="1066800"/>
            <a:ext cx="2405746" cy="2262033"/>
          </a:xfrm>
        </p:spPr>
        <p:txBody>
          <a:bodyPr/>
          <a:lstStyle>
            <a:lvl1pPr marL="0" indent="0" algn="ctr">
              <a:buNone/>
              <a:defRPr>
                <a:solidFill>
                  <a:schemeClr val="tx2"/>
                </a:solidFill>
              </a:defRPr>
            </a:lvl1pPr>
          </a:lstStyle>
          <a:p>
            <a:r>
              <a:rPr lang="en-US" dirty="0"/>
              <a:t>Click to add photo</a:t>
            </a:r>
          </a:p>
        </p:txBody>
      </p:sp>
      <p:sp>
        <p:nvSpPr>
          <p:cNvPr id="27" name="Picture Placeholder 20">
            <a:extLst>
              <a:ext uri="{FF2B5EF4-FFF2-40B4-BE49-F238E27FC236}">
                <a16:creationId xmlns:a16="http://schemas.microsoft.com/office/drawing/2014/main" id="{03A822E7-844A-4C6F-9941-ACCF803F61F6}"/>
              </a:ext>
            </a:extLst>
          </p:cNvPr>
          <p:cNvSpPr>
            <a:spLocks noGrp="1"/>
          </p:cNvSpPr>
          <p:nvPr>
            <p:ph type="pic" sz="quarter" idx="15" hasCustomPrompt="1"/>
          </p:nvPr>
        </p:nvSpPr>
        <p:spPr>
          <a:xfrm>
            <a:off x="6077447" y="3443645"/>
            <a:ext cx="2405746" cy="2262033"/>
          </a:xfrm>
        </p:spPr>
        <p:txBody>
          <a:bodyPr/>
          <a:lstStyle>
            <a:lvl1pPr marL="0" indent="0" algn="ctr">
              <a:buNone/>
              <a:defRPr>
                <a:solidFill>
                  <a:schemeClr val="tx2"/>
                </a:solidFill>
              </a:defRPr>
            </a:lvl1pPr>
          </a:lstStyle>
          <a:p>
            <a:r>
              <a:rPr lang="en-US" dirty="0"/>
              <a:t>Click to add photo</a:t>
            </a:r>
          </a:p>
        </p:txBody>
      </p:sp>
      <p:sp>
        <p:nvSpPr>
          <p:cNvPr id="28" name="Picture Placeholder 20">
            <a:extLst>
              <a:ext uri="{FF2B5EF4-FFF2-40B4-BE49-F238E27FC236}">
                <a16:creationId xmlns:a16="http://schemas.microsoft.com/office/drawing/2014/main" id="{07DE9330-8C8A-4B8E-A4C6-F84147872A34}"/>
              </a:ext>
            </a:extLst>
          </p:cNvPr>
          <p:cNvSpPr>
            <a:spLocks noGrp="1"/>
          </p:cNvSpPr>
          <p:nvPr>
            <p:ph type="pic" sz="quarter" idx="16" hasCustomPrompt="1"/>
          </p:nvPr>
        </p:nvSpPr>
        <p:spPr>
          <a:xfrm>
            <a:off x="8592405" y="3443645"/>
            <a:ext cx="2405746" cy="2262033"/>
          </a:xfrm>
        </p:spPr>
        <p:txBody>
          <a:bodyPr/>
          <a:lstStyle>
            <a:lvl1pPr marL="0" indent="0" algn="ctr">
              <a:buNone/>
              <a:defRPr>
                <a:solidFill>
                  <a:schemeClr val="tx2"/>
                </a:solidFill>
              </a:defRPr>
            </a:lvl1pPr>
          </a:lstStyle>
          <a:p>
            <a:r>
              <a:rPr lang="en-US" dirty="0"/>
              <a:t>Click to add photo</a:t>
            </a:r>
          </a:p>
        </p:txBody>
      </p:sp>
      <p:sp>
        <p:nvSpPr>
          <p:cNvPr id="17" name="Date Placeholder 9">
            <a:extLst>
              <a:ext uri="{FF2B5EF4-FFF2-40B4-BE49-F238E27FC236}">
                <a16:creationId xmlns:a16="http://schemas.microsoft.com/office/drawing/2014/main" id="{693CD890-5369-4257-9426-7FA8B9FD3B25}"/>
              </a:ext>
            </a:extLst>
          </p:cNvPr>
          <p:cNvSpPr>
            <a:spLocks noGrp="1"/>
          </p:cNvSpPr>
          <p:nvPr>
            <p:ph type="dt" sz="half" idx="10"/>
          </p:nvPr>
        </p:nvSpPr>
        <p:spPr>
          <a:xfrm>
            <a:off x="838200" y="6327648"/>
            <a:ext cx="2743200" cy="365125"/>
          </a:xfrm>
        </p:spPr>
        <p:txBody>
          <a:bodyPr/>
          <a:lstStyle>
            <a:lvl1pPr>
              <a:defRPr/>
            </a:lvl1pPr>
          </a:lstStyle>
          <a:p>
            <a:pPr>
              <a:defRPr/>
            </a:pPr>
            <a:r>
              <a:rPr lang="en-US" dirty="0">
                <a:solidFill>
                  <a:prstClr val="white">
                    <a:alpha val="60000"/>
                  </a:prstClr>
                </a:solidFill>
              </a:rPr>
              <a:t>20XX</a:t>
            </a:r>
          </a:p>
        </p:txBody>
      </p:sp>
      <p:sp>
        <p:nvSpPr>
          <p:cNvPr id="18" name="Footer Placeholder 10">
            <a:extLst>
              <a:ext uri="{FF2B5EF4-FFF2-40B4-BE49-F238E27FC236}">
                <a16:creationId xmlns:a16="http://schemas.microsoft.com/office/drawing/2014/main" id="{3A86BCFE-67DF-4B63-AC7B-74E66919CD28}"/>
              </a:ext>
            </a:extLst>
          </p:cNvPr>
          <p:cNvSpPr>
            <a:spLocks noGrp="1"/>
          </p:cNvSpPr>
          <p:nvPr>
            <p:ph type="ftr" sz="quarter" idx="11"/>
          </p:nvPr>
        </p:nvSpPr>
        <p:spPr>
          <a:xfrm>
            <a:off x="4038600" y="632764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rPr>
              <a:t>Presentation title</a:t>
            </a:r>
          </a:p>
        </p:txBody>
      </p:sp>
      <p:sp>
        <p:nvSpPr>
          <p:cNvPr id="19" name="Slide Number Placeholder 11">
            <a:extLst>
              <a:ext uri="{FF2B5EF4-FFF2-40B4-BE49-F238E27FC236}">
                <a16:creationId xmlns:a16="http://schemas.microsoft.com/office/drawing/2014/main" id="{1301AADD-E25B-4AB6-A4E4-E95CFB9877B3}"/>
              </a:ext>
            </a:extLst>
          </p:cNvPr>
          <p:cNvSpPr>
            <a:spLocks noGrp="1"/>
          </p:cNvSpPr>
          <p:nvPr>
            <p:ph type="sldNum" sz="quarter" idx="12"/>
          </p:nvPr>
        </p:nvSpPr>
        <p:spPr>
          <a:xfrm>
            <a:off x="10058400" y="6327648"/>
            <a:ext cx="1295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413538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5/8/2023</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5/8/2023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5/8/2023</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5/8/2023</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5/8/2023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 id="2147483674" r:id="rId12"/>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vimeo.com/752773525/c2011d82a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results?search_query=4c%27s+concert" TargetMode="External"/><Relationship Id="rId2" Type="http://schemas.openxmlformats.org/officeDocument/2006/relationships/hyperlink" Target="https://vimeo.com/752773525/c2011d82a2"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JPG"/><Relationship Id="rId10" Type="http://schemas.microsoft.com/office/2007/relationships/hdphoto" Target="../media/hdphoto1.wdp"/><Relationship Id="rId4" Type="http://schemas.openxmlformats.org/officeDocument/2006/relationships/image" Target="../media/image8.jp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1.96893040"/><Relationship Id="rId2" Type="http://schemas.openxmlformats.org/officeDocument/2006/relationships/image" Target="../media/image87.jpeg"/><Relationship Id="rId1" Type="http://schemas.openxmlformats.org/officeDocument/2006/relationships/slideLayout" Target="../slideLayouts/slideLayout12.xml"/><Relationship Id="rId6" Type="http://schemas.openxmlformats.org/officeDocument/2006/relationships/hyperlink" Target="mailto:Laitini.matautia@education.vic.gov.au" TargetMode="External"/><Relationship Id="rId5" Type="http://schemas.openxmlformats.org/officeDocument/2006/relationships/image" Target="../media/image90.jpeg"/><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1" name="Rectangle 40">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43" name="Rectangle 42">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5" name="Group 44">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6" name="Straight Connector 45">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4" name="Rectangle 53">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8D959E6-729F-4D9F-937E-76C693AEE176}"/>
              </a:ext>
            </a:extLst>
          </p:cNvPr>
          <p:cNvPicPr>
            <a:picLocks noGrp="1" noChangeAspect="1"/>
          </p:cNvPicPr>
          <p:nvPr>
            <p:ph idx="1"/>
          </p:nvPr>
        </p:nvPicPr>
        <p:blipFill>
          <a:blip r:embed="rId3"/>
          <a:stretch>
            <a:fillRect/>
          </a:stretch>
        </p:blipFill>
        <p:spPr>
          <a:xfrm>
            <a:off x="933875" y="645106"/>
            <a:ext cx="5620872" cy="5564663"/>
          </a:xfrm>
          <a:prstGeom prst="rect">
            <a:avLst/>
          </a:prstGeom>
        </p:spPr>
      </p:pic>
      <p:sp>
        <p:nvSpPr>
          <p:cNvPr id="56" name="Rectangle 55">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58" name="Rectangle 57">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A75C561F-DD12-4258-B660-AA19706FACF5}"/>
              </a:ext>
            </a:extLst>
          </p:cNvPr>
          <p:cNvSpPr>
            <a:spLocks noGrp="1"/>
          </p:cNvSpPr>
          <p:nvPr>
            <p:ph type="title"/>
          </p:nvPr>
        </p:nvSpPr>
        <p:spPr>
          <a:xfrm>
            <a:off x="7957225" y="1559768"/>
            <a:ext cx="3041207" cy="4307950"/>
          </a:xfrm>
        </p:spPr>
        <p:txBody>
          <a:bodyPr vert="horz" lIns="91440" tIns="45720" rIns="91440" bIns="45720" rtlCol="0" anchor="ctr">
            <a:normAutofit fontScale="90000"/>
          </a:bodyPr>
          <a:lstStyle/>
          <a:p>
            <a:pPr algn="ctr">
              <a:lnSpc>
                <a:spcPct val="83000"/>
              </a:lnSpc>
            </a:pPr>
            <a:br>
              <a:rPr lang="en-US" sz="1900" cap="all" spc="-100" dirty="0">
                <a:solidFill>
                  <a:schemeClr val="bg1"/>
                </a:solidFill>
              </a:rPr>
            </a:br>
            <a:br>
              <a:rPr lang="en-US" sz="1900" cap="all" spc="-100" dirty="0">
                <a:solidFill>
                  <a:schemeClr val="bg1"/>
                </a:solidFill>
              </a:rPr>
            </a:br>
            <a:br>
              <a:rPr lang="en-US" sz="1900" cap="all" spc="-100" dirty="0">
                <a:solidFill>
                  <a:schemeClr val="bg1"/>
                </a:solidFill>
              </a:rPr>
            </a:br>
            <a:r>
              <a:rPr lang="en-US" sz="2800" cap="all" spc="-100" dirty="0">
                <a:solidFill>
                  <a:schemeClr val="bg1"/>
                </a:solidFill>
              </a:rPr>
              <a:t>WHAT DO </a:t>
            </a:r>
            <a:r>
              <a:rPr lang="en-US" sz="2800" u="sng" cap="all" spc="-100" dirty="0">
                <a:solidFill>
                  <a:schemeClr val="bg1"/>
                </a:solidFill>
              </a:rPr>
              <a:t>YOU</a:t>
            </a:r>
            <a:r>
              <a:rPr lang="en-US" sz="2800" cap="all" spc="-100" dirty="0">
                <a:solidFill>
                  <a:schemeClr val="bg1"/>
                </a:solidFill>
              </a:rPr>
              <a:t> KNOW </a:t>
            </a:r>
            <a:br>
              <a:rPr lang="en-US" sz="2800" cap="all" spc="-100" dirty="0">
                <a:solidFill>
                  <a:schemeClr val="bg1"/>
                </a:solidFill>
              </a:rPr>
            </a:br>
            <a:r>
              <a:rPr lang="en-US" sz="2800" cap="all" spc="-100" dirty="0">
                <a:solidFill>
                  <a:schemeClr val="bg1"/>
                </a:solidFill>
              </a:rPr>
              <a:t>ABOUT THE 4C’S PROGRAM? </a:t>
            </a:r>
            <a:br>
              <a:rPr lang="en-US" sz="2800" cap="all" spc="-100" dirty="0">
                <a:solidFill>
                  <a:schemeClr val="bg1"/>
                </a:solidFill>
              </a:rPr>
            </a:br>
            <a:r>
              <a:rPr lang="en-US" sz="2800" cap="all" spc="-100" dirty="0">
                <a:solidFill>
                  <a:schemeClr val="bg1"/>
                </a:solidFill>
              </a:rPr>
              <a:t>What does the 4C’s stand for?</a:t>
            </a:r>
            <a:br>
              <a:rPr lang="en-US" sz="2800" cap="all" spc="-100" dirty="0">
                <a:solidFill>
                  <a:schemeClr val="bg1"/>
                </a:solidFill>
              </a:rPr>
            </a:br>
            <a:br>
              <a:rPr lang="en-US" sz="2800" cap="all" spc="-100" dirty="0">
                <a:solidFill>
                  <a:schemeClr val="bg1"/>
                </a:solidFill>
              </a:rPr>
            </a:br>
            <a:r>
              <a:rPr lang="en-US" sz="2800" cap="all" spc="-100" dirty="0">
                <a:solidFill>
                  <a:schemeClr val="bg1"/>
                </a:solidFill>
                <a:highlight>
                  <a:srgbClr val="00FF00"/>
                </a:highlight>
                <a:hlinkClick r:id="rId4"/>
              </a:rPr>
              <a:t>PROMOTIONAL VIDEO </a:t>
            </a:r>
            <a:br>
              <a:rPr lang="en-US" sz="2800" cap="all" spc="-100" dirty="0">
                <a:solidFill>
                  <a:schemeClr val="bg1"/>
                </a:solidFill>
                <a:highlight>
                  <a:srgbClr val="00FF00"/>
                </a:highlight>
              </a:rPr>
            </a:br>
            <a:br>
              <a:rPr lang="en-US" sz="2800" cap="all" spc="-100" dirty="0">
                <a:solidFill>
                  <a:schemeClr val="bg1"/>
                </a:solidFill>
                <a:highlight>
                  <a:srgbClr val="00FF00"/>
                </a:highlight>
              </a:rPr>
            </a:br>
            <a:r>
              <a:rPr lang="en-AU" sz="1800" u="sng" dirty="0">
                <a:solidFill>
                  <a:srgbClr val="0000FF"/>
                </a:solidFill>
                <a:effectLst/>
                <a:latin typeface="Calibri" panose="020F0502020204030204" pitchFamily="34" charset="0"/>
                <a:ea typeface="Calibri" panose="020F0502020204030204" pitchFamily="34" charset="0"/>
                <a:hlinkClick r:id="rId4"/>
              </a:rPr>
              <a:t>https://vimeo.com/752773525/c2011d82a2</a:t>
            </a:r>
            <a:br>
              <a:rPr lang="en-AU" sz="1800" dirty="0">
                <a:effectLst/>
                <a:latin typeface="Calibri" panose="020F0502020204030204" pitchFamily="34" charset="0"/>
                <a:ea typeface="Calibri" panose="020F0502020204030204" pitchFamily="34" charset="0"/>
              </a:rPr>
            </a:br>
            <a:br>
              <a:rPr lang="en-AU" sz="1800" dirty="0">
                <a:effectLst/>
                <a:latin typeface="Calibri" panose="020F0502020204030204" pitchFamily="34" charset="0"/>
                <a:ea typeface="Calibri" panose="020F0502020204030204" pitchFamily="34" charset="0"/>
              </a:rPr>
            </a:br>
            <a:br>
              <a:rPr lang="en-US" sz="2800" cap="all" spc="-100" dirty="0">
                <a:solidFill>
                  <a:schemeClr val="bg1"/>
                </a:solidFill>
              </a:rPr>
            </a:br>
            <a:endParaRPr lang="en-US" sz="2800" cap="all" spc="-100" dirty="0">
              <a:solidFill>
                <a:schemeClr val="bg1"/>
              </a:solidFill>
            </a:endParaRPr>
          </a:p>
        </p:txBody>
      </p:sp>
      <p:sp>
        <p:nvSpPr>
          <p:cNvPr id="60" name="Rectangle 59">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2" name="Straight Connector 61">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18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F7CFB609-BCB5-48F3-A772-96674F30B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583F"/>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52251B70-2108-41BA-AC72-B834434C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1D2369D4-64C4-40CA-B2FC-743453FA2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03" name="Rectangle 102">
            <a:extLst>
              <a:ext uri="{FF2B5EF4-FFF2-40B4-BE49-F238E27FC236}">
                <a16:creationId xmlns:a16="http://schemas.microsoft.com/office/drawing/2014/main" id="{73AD138D-C229-40D8-842E-020743C02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7724775" y="2114551"/>
            <a:ext cx="3358365" cy="1581150"/>
          </a:xfrm>
        </p:spPr>
        <p:txBody>
          <a:bodyPr>
            <a:normAutofit fontScale="90000"/>
          </a:bodyPr>
          <a:lstStyle/>
          <a:p>
            <a:br>
              <a:rPr lang="en-US" sz="2600" b="1" dirty="0">
                <a:latin typeface="+mn-lt"/>
              </a:rPr>
            </a:br>
            <a:br>
              <a:rPr lang="en-US" sz="2600" b="1" dirty="0">
                <a:latin typeface="+mn-lt"/>
              </a:rPr>
            </a:br>
            <a:r>
              <a:rPr lang="en-US" sz="1800" b="1" dirty="0">
                <a:latin typeface="+mn-lt"/>
              </a:rPr>
              <a:t>4C’s Curriculum </a:t>
            </a:r>
            <a:br>
              <a:rPr lang="en-US" sz="1800" b="1" dirty="0">
                <a:latin typeface="+mn-lt"/>
              </a:rPr>
            </a:br>
            <a:r>
              <a:rPr lang="en-US" sz="1600" b="1" dirty="0">
                <a:solidFill>
                  <a:schemeClr val="accent4">
                    <a:lumMod val="75000"/>
                  </a:schemeClr>
                </a:solidFill>
                <a:latin typeface="+mn-lt"/>
              </a:rPr>
              <a:t>Literacy &amp; numeracy</a:t>
            </a:r>
            <a:br>
              <a:rPr lang="en-US" sz="1600" b="1" dirty="0">
                <a:solidFill>
                  <a:schemeClr val="accent4">
                    <a:lumMod val="75000"/>
                  </a:schemeClr>
                </a:solidFill>
                <a:latin typeface="+mn-lt"/>
              </a:rPr>
            </a:br>
            <a:r>
              <a:rPr lang="en-US" sz="1600" b="1" dirty="0">
                <a:solidFill>
                  <a:schemeClr val="accent4">
                    <a:lumMod val="75000"/>
                  </a:schemeClr>
                </a:solidFill>
                <a:latin typeface="+mn-lt"/>
              </a:rPr>
              <a:t>WRS/PDS </a:t>
            </a:r>
            <a:br>
              <a:rPr lang="en-US" sz="1600" b="1" dirty="0">
                <a:solidFill>
                  <a:schemeClr val="accent4">
                    <a:lumMod val="75000"/>
                  </a:schemeClr>
                </a:solidFill>
                <a:latin typeface="+mn-lt"/>
              </a:rPr>
            </a:br>
            <a:r>
              <a:rPr lang="en-US" sz="1600" b="1" dirty="0">
                <a:solidFill>
                  <a:schemeClr val="accent1">
                    <a:lumMod val="75000"/>
                  </a:schemeClr>
                </a:solidFill>
                <a:latin typeface="+mn-lt"/>
              </a:rPr>
              <a:t> CULTURAL FASHION &amp; DESIGN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7844637" y="3619501"/>
            <a:ext cx="3238501" cy="2148840"/>
          </a:xfrm>
        </p:spPr>
        <p:txBody>
          <a:bodyPr>
            <a:normAutofit/>
          </a:bodyPr>
          <a:lstStyle/>
          <a:p>
            <a:pPr marL="285750" indent="-285750" algn="l">
              <a:lnSpc>
                <a:spcPct val="100000"/>
              </a:lnSpc>
              <a:spcAft>
                <a:spcPts val="600"/>
              </a:spcAft>
              <a:buFont typeface="Arial" panose="020B0604020202020204" pitchFamily="34" charset="0"/>
              <a:buChar char="•"/>
            </a:pPr>
            <a:r>
              <a:rPr lang="en-US" sz="1200" b="1" dirty="0">
                <a:solidFill>
                  <a:schemeClr val="tx1"/>
                </a:solidFill>
              </a:rPr>
              <a:t>Cultural Dress – Choice of cultural design</a:t>
            </a:r>
          </a:p>
          <a:p>
            <a:pPr marL="285750" indent="-285750" algn="l">
              <a:lnSpc>
                <a:spcPct val="100000"/>
              </a:lnSpc>
              <a:spcAft>
                <a:spcPts val="600"/>
              </a:spcAft>
              <a:buFont typeface="Arial" panose="020B0604020202020204" pitchFamily="34" charset="0"/>
              <a:buChar char="•"/>
            </a:pPr>
            <a:r>
              <a:rPr lang="en-US" sz="1200" b="1" dirty="0">
                <a:solidFill>
                  <a:schemeClr val="tx1"/>
                </a:solidFill>
              </a:rPr>
              <a:t>Budgeting </a:t>
            </a:r>
          </a:p>
          <a:p>
            <a:pPr marL="285750" indent="-285750" algn="l">
              <a:lnSpc>
                <a:spcPct val="100000"/>
              </a:lnSpc>
              <a:spcAft>
                <a:spcPts val="600"/>
              </a:spcAft>
              <a:buFont typeface="Arial" panose="020B0604020202020204" pitchFamily="34" charset="0"/>
              <a:buChar char="•"/>
            </a:pPr>
            <a:r>
              <a:rPr lang="en-US" sz="1200" b="1" dirty="0">
                <a:solidFill>
                  <a:schemeClr val="tx1"/>
                </a:solidFill>
              </a:rPr>
              <a:t>Community support </a:t>
            </a:r>
          </a:p>
          <a:p>
            <a:pPr marL="285750" indent="-285750" algn="l">
              <a:lnSpc>
                <a:spcPct val="100000"/>
              </a:lnSpc>
              <a:spcAft>
                <a:spcPts val="600"/>
              </a:spcAft>
              <a:buFont typeface="Arial" panose="020B0604020202020204" pitchFamily="34" charset="0"/>
              <a:buChar char="•"/>
            </a:pPr>
            <a:r>
              <a:rPr lang="en-US" sz="1200" b="1" dirty="0">
                <a:solidFill>
                  <a:schemeClr val="tx1"/>
                </a:solidFill>
              </a:rPr>
              <a:t>Sustainable materials</a:t>
            </a:r>
          </a:p>
          <a:p>
            <a:pPr marL="285750" indent="-285750" algn="l">
              <a:lnSpc>
                <a:spcPct val="100000"/>
              </a:lnSpc>
              <a:spcAft>
                <a:spcPts val="600"/>
              </a:spcAft>
              <a:buFont typeface="Arial" panose="020B0604020202020204" pitchFamily="34" charset="0"/>
              <a:buChar char="•"/>
            </a:pPr>
            <a:r>
              <a:rPr lang="en-US" sz="1200" b="1" dirty="0">
                <a:solidFill>
                  <a:schemeClr val="tx1"/>
                </a:solidFill>
              </a:rPr>
              <a:t>Uniform </a:t>
            </a:r>
          </a:p>
          <a:p>
            <a:pPr marL="285750" indent="-285750" algn="l">
              <a:lnSpc>
                <a:spcPct val="100000"/>
              </a:lnSpc>
              <a:spcAft>
                <a:spcPts val="600"/>
              </a:spcAft>
              <a:buFont typeface="Arial" panose="020B0604020202020204" pitchFamily="34" charset="0"/>
              <a:buChar char="•"/>
            </a:pPr>
            <a:r>
              <a:rPr lang="en-US" sz="1200" b="1" dirty="0">
                <a:solidFill>
                  <a:schemeClr val="tx1"/>
                </a:solidFill>
              </a:rPr>
              <a:t>Cost effective for a large group</a:t>
            </a:r>
          </a:p>
          <a:p>
            <a:pPr marL="285750" indent="-285750" algn="l">
              <a:lnSpc>
                <a:spcPct val="100000"/>
              </a:lnSpc>
              <a:spcAft>
                <a:spcPts val="600"/>
              </a:spcAft>
              <a:buFont typeface="Arial" panose="020B0604020202020204" pitchFamily="34" charset="0"/>
              <a:buChar char="•"/>
            </a:pPr>
            <a:r>
              <a:rPr lang="en-US" sz="1200" b="1" dirty="0">
                <a:solidFill>
                  <a:schemeClr val="tx1"/>
                </a:solidFill>
              </a:rPr>
              <a:t>Negotiating cultural differences </a:t>
            </a:r>
          </a:p>
          <a:p>
            <a:pPr>
              <a:lnSpc>
                <a:spcPct val="100000"/>
              </a:lnSpc>
              <a:spcAft>
                <a:spcPts val="600"/>
              </a:spcAft>
            </a:pPr>
            <a:endParaRPr lang="en-US" sz="500" b="1" dirty="0"/>
          </a:p>
        </p:txBody>
      </p:sp>
      <p:sp>
        <p:nvSpPr>
          <p:cNvPr id="105" name="Rectangle 104">
            <a:extLst>
              <a:ext uri="{FF2B5EF4-FFF2-40B4-BE49-F238E27FC236}">
                <a16:creationId xmlns:a16="http://schemas.microsoft.com/office/drawing/2014/main" id="{2B1BAE5E-7CC8-40AD-9A7E-0469E24407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7" name="Straight Connector 106">
            <a:extLst>
              <a:ext uri="{FF2B5EF4-FFF2-40B4-BE49-F238E27FC236}">
                <a16:creationId xmlns:a16="http://schemas.microsoft.com/office/drawing/2014/main" id="{101E6AB6-0657-4BF2-816B-443C9809C4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93DB97-1EF9-40FC-9DAC-B23D646962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FD9D93B-46F0-47D0-9A9E-8E60DA3FA8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AA7CA38D-DDEF-4068-BAFE-B395D81E892E}"/>
              </a:ext>
            </a:extLst>
          </p:cNvPr>
          <p:cNvPicPr>
            <a:picLocks noChangeAspect="1"/>
          </p:cNvPicPr>
          <p:nvPr/>
        </p:nvPicPr>
        <p:blipFill>
          <a:blip r:embed="rId2"/>
          <a:stretch>
            <a:fillRect/>
          </a:stretch>
        </p:blipFill>
        <p:spPr>
          <a:xfrm>
            <a:off x="-29658" y="371812"/>
            <a:ext cx="3654325" cy="2562624"/>
          </a:xfrm>
          <a:prstGeom prst="rect">
            <a:avLst/>
          </a:prstGeom>
        </p:spPr>
      </p:pic>
      <p:pic>
        <p:nvPicPr>
          <p:cNvPr id="27" name="Picture 26">
            <a:extLst>
              <a:ext uri="{FF2B5EF4-FFF2-40B4-BE49-F238E27FC236}">
                <a16:creationId xmlns:a16="http://schemas.microsoft.com/office/drawing/2014/main" id="{39222A5A-EED0-4E3A-9BB2-F88C6794D2B8}"/>
              </a:ext>
            </a:extLst>
          </p:cNvPr>
          <p:cNvPicPr>
            <a:picLocks noChangeAspect="1"/>
          </p:cNvPicPr>
          <p:nvPr/>
        </p:nvPicPr>
        <p:blipFill>
          <a:blip r:embed="rId3"/>
          <a:stretch>
            <a:fillRect/>
          </a:stretch>
        </p:blipFill>
        <p:spPr>
          <a:xfrm>
            <a:off x="3696068" y="652518"/>
            <a:ext cx="3221641" cy="1981826"/>
          </a:xfrm>
          <a:prstGeom prst="rect">
            <a:avLst/>
          </a:prstGeom>
        </p:spPr>
      </p:pic>
      <p:pic>
        <p:nvPicPr>
          <p:cNvPr id="28" name="Picture 27" descr="abstract image">
            <a:extLst>
              <a:ext uri="{FF2B5EF4-FFF2-40B4-BE49-F238E27FC236}">
                <a16:creationId xmlns:a16="http://schemas.microsoft.com/office/drawing/2014/main" id="{DC9C2651-348D-4BAC-A64F-2C0F78598302}"/>
              </a:ext>
            </a:extLst>
          </p:cNvPr>
          <p:cNvPicPr>
            <a:picLocks noChangeAspect="1"/>
          </p:cNvPicPr>
          <p:nvPr/>
        </p:nvPicPr>
        <p:blipFill rotWithShape="1">
          <a:blip r:embed="rId4">
            <a:extLst>
              <a:ext uri="{28A0092B-C50C-407E-A947-70E740481C1C}">
                <a14:useLocalDpi xmlns:a14="http://schemas.microsoft.com/office/drawing/2010/main" val="0"/>
              </a:ext>
            </a:extLst>
          </a:blip>
          <a:srcRect r="3" b="11474"/>
          <a:stretch/>
        </p:blipFill>
        <p:spPr>
          <a:xfrm>
            <a:off x="8871239" y="656248"/>
            <a:ext cx="1261651" cy="628264"/>
          </a:xfrm>
          <a:prstGeom prst="rect">
            <a:avLst/>
          </a:prstGeom>
        </p:spPr>
      </p:pic>
      <p:pic>
        <p:nvPicPr>
          <p:cNvPr id="29" name="Picture 28">
            <a:extLst>
              <a:ext uri="{FF2B5EF4-FFF2-40B4-BE49-F238E27FC236}">
                <a16:creationId xmlns:a16="http://schemas.microsoft.com/office/drawing/2014/main" id="{B58FC15D-F4CC-4461-BCD6-3A063D079DDF}"/>
              </a:ext>
            </a:extLst>
          </p:cNvPr>
          <p:cNvPicPr>
            <a:picLocks noChangeAspect="1"/>
          </p:cNvPicPr>
          <p:nvPr/>
        </p:nvPicPr>
        <p:blipFill>
          <a:blip r:embed="rId5"/>
          <a:stretch>
            <a:fillRect/>
          </a:stretch>
        </p:blipFill>
        <p:spPr>
          <a:xfrm>
            <a:off x="134812" y="3315893"/>
            <a:ext cx="6485378" cy="3318307"/>
          </a:xfrm>
          <a:prstGeom prst="rect">
            <a:avLst/>
          </a:prstGeom>
        </p:spPr>
      </p:pic>
      <p:pic>
        <p:nvPicPr>
          <p:cNvPr id="16" name="Picture 15" descr="A person wearing a costume&#10;&#10;Description automatically generated with medium confidence">
            <a:extLst>
              <a:ext uri="{FF2B5EF4-FFF2-40B4-BE49-F238E27FC236}">
                <a16:creationId xmlns:a16="http://schemas.microsoft.com/office/drawing/2014/main" id="{5402F656-E0CB-40AB-8312-DA9BB05B1811}"/>
              </a:ext>
            </a:extLst>
          </p:cNvPr>
          <p:cNvPicPr>
            <a:picLocks noChangeAspect="1"/>
          </p:cNvPicPr>
          <p:nvPr/>
        </p:nvPicPr>
        <p:blipFill rotWithShape="1">
          <a:blip r:embed="rId6"/>
          <a:srcRect t="18020" r="-1" b="46888"/>
          <a:stretch/>
        </p:blipFill>
        <p:spPr>
          <a:xfrm>
            <a:off x="8561675" y="951969"/>
            <a:ext cx="1783659" cy="1827484"/>
          </a:xfrm>
          <a:prstGeom prst="rect">
            <a:avLst/>
          </a:prstGeom>
        </p:spPr>
      </p:pic>
    </p:spTree>
    <p:extLst>
      <p:ext uri="{BB962C8B-B14F-4D97-AF65-F5344CB8AC3E}">
        <p14:creationId xmlns:p14="http://schemas.microsoft.com/office/powerpoint/2010/main" val="427285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400"/>
                                        <p:tgtEl>
                                          <p:spTgt spid="3">
                                            <p:txEl>
                                              <p:pRg st="2" end="2"/>
                                            </p:txEl>
                                          </p:spTgt>
                                        </p:tgtEl>
                                      </p:cBhvr>
                                    </p:animEffect>
                                  </p:childTnLst>
                                </p:cTn>
                              </p:par>
                              <p:par>
                                <p:cTn id="14" presetID="10" presetClass="entr" presetSubtype="0" fill="hold" grpId="0" nodeType="withEffect">
                                  <p:stCondLst>
                                    <p:cond delay="2000"/>
                                  </p:stCondLst>
                                  <p:iterate type="lt">
                                    <p:tmPct val="10000"/>
                                  </p:iterate>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4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2000"/>
                                  </p:stCondLst>
                                  <p:iterate type="lt">
                                    <p:tmPct val="10000"/>
                                  </p:iterate>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4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2000"/>
                                  </p:stCondLst>
                                  <p:iterate type="lt">
                                    <p:tmPct val="10000"/>
                                  </p:iterate>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4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2000"/>
                                  </p:stCondLst>
                                  <p:iterate type="lt">
                                    <p:tmPct val="10000"/>
                                  </p:iterate>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400"/>
                                        <p:tgtEl>
                                          <p:spTgt spid="3">
                                            <p:txEl>
                                              <p:pRg st="6" end="6"/>
                                            </p:txEl>
                                          </p:spTgt>
                                        </p:tgtEl>
                                      </p:cBhvr>
                                    </p:animEffect>
                                  </p:childTnLst>
                                </p:cTn>
                              </p:par>
                              <p:par>
                                <p:cTn id="32" presetID="10" presetClass="entr" presetSubtype="0" fill="hold" grpId="0" nodeType="withEffect">
                                  <p:stCondLst>
                                    <p:cond delay="1000"/>
                                  </p:stCondLst>
                                  <p:iterate type="lt">
                                    <p:tmPct val="10000"/>
                                  </p:iterate>
                                  <p:childTnLst>
                                    <p:set>
                                      <p:cBhvr>
                                        <p:cTn id="33" dur="1" fill="hold">
                                          <p:stCondLst>
                                            <p:cond delay="0"/>
                                          </p:stCondLst>
                                        </p:cTn>
                                        <p:tgtEl>
                                          <p:spTgt spid="2"/>
                                        </p:tgtEl>
                                        <p:attrNameLst>
                                          <p:attrName>style.visibility</p:attrName>
                                        </p:attrNameLst>
                                      </p:cBhvr>
                                      <p:to>
                                        <p:strVal val="visible"/>
                                      </p:to>
                                    </p:set>
                                    <p:animEffect transition="in" filter="fade">
                                      <p:cBhvr>
                                        <p:cTn id="34"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F7CFB609-BCB5-48F3-A772-96674F30B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583F"/>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52251B70-2108-41BA-AC72-B834434C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1D2369D4-64C4-40CA-B2FC-743453FA2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03" name="Rectangle 102">
            <a:extLst>
              <a:ext uri="{FF2B5EF4-FFF2-40B4-BE49-F238E27FC236}">
                <a16:creationId xmlns:a16="http://schemas.microsoft.com/office/drawing/2014/main" id="{73AD138D-C229-40D8-842E-020743C02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7844637" y="1280936"/>
            <a:ext cx="3238503" cy="986358"/>
          </a:xfrm>
        </p:spPr>
        <p:txBody>
          <a:bodyPr>
            <a:normAutofit fontScale="90000"/>
          </a:bodyPr>
          <a:lstStyle/>
          <a:p>
            <a:br>
              <a:rPr lang="en-US" sz="2600" b="1" dirty="0">
                <a:latin typeface="+mn-lt"/>
              </a:rPr>
            </a:br>
            <a:br>
              <a:rPr lang="en-US" sz="2600" b="1" dirty="0">
                <a:latin typeface="+mn-lt"/>
              </a:rPr>
            </a:br>
            <a:r>
              <a:rPr lang="en-US" sz="2200" b="1" dirty="0">
                <a:latin typeface="+mn-lt"/>
              </a:rPr>
              <a:t>Curriculum </a:t>
            </a:r>
            <a:br>
              <a:rPr lang="en-US" sz="2200" b="1" dirty="0">
                <a:latin typeface="+mn-lt"/>
              </a:rPr>
            </a:br>
            <a:r>
              <a:rPr lang="en-US" sz="2200" b="1" dirty="0">
                <a:solidFill>
                  <a:schemeClr val="accent4">
                    <a:lumMod val="75000"/>
                  </a:schemeClr>
                </a:solidFill>
                <a:latin typeface="+mn-lt"/>
              </a:rPr>
              <a:t>Literacy &amp; numeracy</a:t>
            </a:r>
            <a:br>
              <a:rPr lang="en-US" sz="2200" b="1" dirty="0">
                <a:solidFill>
                  <a:schemeClr val="accent4">
                    <a:lumMod val="75000"/>
                  </a:schemeClr>
                </a:solidFill>
                <a:latin typeface="+mn-lt"/>
              </a:rPr>
            </a:br>
            <a:r>
              <a:rPr lang="en-US" sz="2200" b="1" dirty="0">
                <a:solidFill>
                  <a:schemeClr val="accent4">
                    <a:lumMod val="75000"/>
                  </a:schemeClr>
                </a:solidFill>
                <a:latin typeface="+mn-lt"/>
              </a:rPr>
              <a:t>WRS/PDS </a:t>
            </a:r>
            <a:br>
              <a:rPr lang="en-US" sz="2200" b="1" dirty="0">
                <a:latin typeface="+mn-lt"/>
              </a:rPr>
            </a:br>
            <a:r>
              <a:rPr lang="en-US" sz="2200" b="1" dirty="0">
                <a:latin typeface="+mn-lt"/>
              </a:rPr>
              <a:t> </a:t>
            </a:r>
            <a:r>
              <a:rPr lang="en-US" sz="2200" b="1" dirty="0">
                <a:solidFill>
                  <a:schemeClr val="accent1">
                    <a:lumMod val="75000"/>
                  </a:schemeClr>
                </a:solidFill>
                <a:latin typeface="+mn-lt"/>
              </a:rPr>
              <a:t>SCHOOL OPEN NIGHTS </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7844637" y="2733675"/>
            <a:ext cx="3238501" cy="3034665"/>
          </a:xfrm>
        </p:spPr>
        <p:txBody>
          <a:bodyPr>
            <a:normAutofit fontScale="92500"/>
          </a:bodyPr>
          <a:lstStyle/>
          <a:p>
            <a:pPr marL="285750" indent="-285750" algn="l">
              <a:lnSpc>
                <a:spcPct val="100000"/>
              </a:lnSpc>
              <a:spcAft>
                <a:spcPts val="600"/>
              </a:spcAft>
              <a:buFont typeface="Arial" panose="020B0604020202020204" pitchFamily="34" charset="0"/>
              <a:buChar char="•"/>
            </a:pPr>
            <a:r>
              <a:rPr lang="en-US" sz="1400" b="1" dirty="0">
                <a:solidFill>
                  <a:schemeClr val="tx1"/>
                </a:solidFill>
              </a:rPr>
              <a:t>School Pride </a:t>
            </a:r>
          </a:p>
          <a:p>
            <a:pPr marL="285750" indent="-285750" algn="l">
              <a:lnSpc>
                <a:spcPct val="100000"/>
              </a:lnSpc>
              <a:spcAft>
                <a:spcPts val="600"/>
              </a:spcAft>
              <a:buFont typeface="Arial" panose="020B0604020202020204" pitchFamily="34" charset="0"/>
              <a:buChar char="•"/>
            </a:pPr>
            <a:r>
              <a:rPr lang="en-US" sz="1400" b="1" dirty="0">
                <a:solidFill>
                  <a:schemeClr val="tx1"/>
                </a:solidFill>
              </a:rPr>
              <a:t>Connectedness to Community</a:t>
            </a:r>
          </a:p>
          <a:p>
            <a:pPr marL="285750" indent="-285750" algn="l">
              <a:lnSpc>
                <a:spcPct val="100000"/>
              </a:lnSpc>
              <a:spcAft>
                <a:spcPts val="600"/>
              </a:spcAft>
              <a:buFont typeface="Arial" panose="020B0604020202020204" pitchFamily="34" charset="0"/>
              <a:buChar char="•"/>
            </a:pPr>
            <a:r>
              <a:rPr lang="en-US" sz="1400" b="1" dirty="0">
                <a:solidFill>
                  <a:schemeClr val="tx1"/>
                </a:solidFill>
              </a:rPr>
              <a:t>Oral presentation</a:t>
            </a:r>
          </a:p>
          <a:p>
            <a:pPr marL="285750" indent="-285750" algn="l">
              <a:lnSpc>
                <a:spcPct val="100000"/>
              </a:lnSpc>
              <a:spcAft>
                <a:spcPts val="600"/>
              </a:spcAft>
              <a:buFont typeface="Arial" panose="020B0604020202020204" pitchFamily="34" charset="0"/>
              <a:buChar char="•"/>
            </a:pPr>
            <a:r>
              <a:rPr lang="en-US" sz="1400" b="1" dirty="0">
                <a:solidFill>
                  <a:schemeClr val="tx1"/>
                </a:solidFill>
              </a:rPr>
              <a:t>Teamwork</a:t>
            </a:r>
          </a:p>
          <a:p>
            <a:pPr marL="285750" indent="-285750" algn="l">
              <a:lnSpc>
                <a:spcPct val="100000"/>
              </a:lnSpc>
              <a:spcAft>
                <a:spcPts val="600"/>
              </a:spcAft>
              <a:buFont typeface="Arial" panose="020B0604020202020204" pitchFamily="34" charset="0"/>
              <a:buChar char="•"/>
            </a:pPr>
            <a:r>
              <a:rPr lang="en-US" sz="1400" b="1" dirty="0">
                <a:solidFill>
                  <a:schemeClr val="tx1"/>
                </a:solidFill>
              </a:rPr>
              <a:t>Knowledge of Culture</a:t>
            </a:r>
          </a:p>
          <a:p>
            <a:pPr marL="285750" indent="-285750" algn="l">
              <a:lnSpc>
                <a:spcPct val="100000"/>
              </a:lnSpc>
              <a:spcAft>
                <a:spcPts val="600"/>
              </a:spcAft>
              <a:buFont typeface="Arial" panose="020B0604020202020204" pitchFamily="34" charset="0"/>
              <a:buChar char="•"/>
            </a:pPr>
            <a:r>
              <a:rPr lang="en-US" sz="1400" b="1" dirty="0">
                <a:solidFill>
                  <a:schemeClr val="tx1"/>
                </a:solidFill>
              </a:rPr>
              <a:t>Understanding connections to the wider Community</a:t>
            </a:r>
          </a:p>
          <a:p>
            <a:pPr marL="285750" indent="-285750" algn="l">
              <a:lnSpc>
                <a:spcPct val="100000"/>
              </a:lnSpc>
              <a:spcAft>
                <a:spcPts val="600"/>
              </a:spcAft>
              <a:buFont typeface="Arial" panose="020B0604020202020204" pitchFamily="34" charset="0"/>
              <a:buChar char="•"/>
            </a:pPr>
            <a:r>
              <a:rPr lang="en-US" sz="1400" b="1" dirty="0">
                <a:solidFill>
                  <a:schemeClr val="tx1"/>
                </a:solidFill>
              </a:rPr>
              <a:t>Creativity </a:t>
            </a:r>
          </a:p>
          <a:p>
            <a:pPr marL="285750" indent="-285750" algn="l">
              <a:lnSpc>
                <a:spcPct val="100000"/>
              </a:lnSpc>
              <a:spcAft>
                <a:spcPts val="600"/>
              </a:spcAft>
              <a:buFont typeface="Arial" panose="020B0604020202020204" pitchFamily="34" charset="0"/>
              <a:buChar char="•"/>
            </a:pPr>
            <a:r>
              <a:rPr lang="en-US" sz="1400" b="1" dirty="0">
                <a:solidFill>
                  <a:schemeClr val="tx1"/>
                </a:solidFill>
              </a:rPr>
              <a:t>Accessing Resources </a:t>
            </a:r>
          </a:p>
          <a:p>
            <a:pPr marL="285750" indent="-285750" algn="l">
              <a:lnSpc>
                <a:spcPct val="100000"/>
              </a:lnSpc>
              <a:spcAft>
                <a:spcPts val="600"/>
              </a:spcAft>
              <a:buFont typeface="Arial" panose="020B0604020202020204" pitchFamily="34" charset="0"/>
              <a:buChar char="•"/>
            </a:pPr>
            <a:r>
              <a:rPr lang="en-US" sz="1400" b="1" dirty="0">
                <a:solidFill>
                  <a:schemeClr val="tx1"/>
                </a:solidFill>
              </a:rPr>
              <a:t>Student potential/possibilities</a:t>
            </a:r>
          </a:p>
          <a:p>
            <a:pPr>
              <a:lnSpc>
                <a:spcPct val="100000"/>
              </a:lnSpc>
              <a:spcAft>
                <a:spcPts val="600"/>
              </a:spcAft>
            </a:pPr>
            <a:endParaRPr lang="en-US" sz="500" b="1" dirty="0"/>
          </a:p>
        </p:txBody>
      </p:sp>
      <p:sp>
        <p:nvSpPr>
          <p:cNvPr id="105" name="Rectangle 104">
            <a:extLst>
              <a:ext uri="{FF2B5EF4-FFF2-40B4-BE49-F238E27FC236}">
                <a16:creationId xmlns:a16="http://schemas.microsoft.com/office/drawing/2014/main" id="{2B1BAE5E-7CC8-40AD-9A7E-0469E24407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7" name="Straight Connector 106">
            <a:extLst>
              <a:ext uri="{FF2B5EF4-FFF2-40B4-BE49-F238E27FC236}">
                <a16:creationId xmlns:a16="http://schemas.microsoft.com/office/drawing/2014/main" id="{101E6AB6-0657-4BF2-816B-443C9809C4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93DB97-1EF9-40FC-9DAC-B23D646962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FD9D93B-46F0-47D0-9A9E-8E60DA3FA8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28" name="Picture 27" descr="abstract image">
            <a:extLst>
              <a:ext uri="{FF2B5EF4-FFF2-40B4-BE49-F238E27FC236}">
                <a16:creationId xmlns:a16="http://schemas.microsoft.com/office/drawing/2014/main" id="{DC9C2651-348D-4BAC-A64F-2C0F78598302}"/>
              </a:ext>
            </a:extLst>
          </p:cNvPr>
          <p:cNvPicPr>
            <a:picLocks noChangeAspect="1"/>
          </p:cNvPicPr>
          <p:nvPr/>
        </p:nvPicPr>
        <p:blipFill rotWithShape="1">
          <a:blip r:embed="rId2">
            <a:extLst>
              <a:ext uri="{28A0092B-C50C-407E-A947-70E740481C1C}">
                <a14:useLocalDpi xmlns:a14="http://schemas.microsoft.com/office/drawing/2010/main" val="0"/>
              </a:ext>
            </a:extLst>
          </a:blip>
          <a:srcRect r="3" b="11474"/>
          <a:stretch/>
        </p:blipFill>
        <p:spPr>
          <a:xfrm>
            <a:off x="8871239" y="656248"/>
            <a:ext cx="1261651" cy="628264"/>
          </a:xfrm>
          <a:prstGeom prst="rect">
            <a:avLst/>
          </a:prstGeom>
        </p:spPr>
      </p:pic>
      <p:pic>
        <p:nvPicPr>
          <p:cNvPr id="17" name="Picture 16">
            <a:extLst>
              <a:ext uri="{FF2B5EF4-FFF2-40B4-BE49-F238E27FC236}">
                <a16:creationId xmlns:a16="http://schemas.microsoft.com/office/drawing/2014/main" id="{6B727D1A-1627-4EBC-9341-B0AF0447C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843" y="236238"/>
            <a:ext cx="3364165" cy="3364165"/>
          </a:xfrm>
          <a:prstGeom prst="rect">
            <a:avLst/>
          </a:prstGeom>
        </p:spPr>
      </p:pic>
      <p:pic>
        <p:nvPicPr>
          <p:cNvPr id="18" name="Picture 17">
            <a:extLst>
              <a:ext uri="{FF2B5EF4-FFF2-40B4-BE49-F238E27FC236}">
                <a16:creationId xmlns:a16="http://schemas.microsoft.com/office/drawing/2014/main" id="{C1E55586-4D2A-4F71-AD7C-A4C99F682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06545" y="3633690"/>
            <a:ext cx="5253509" cy="3096505"/>
          </a:xfrm>
          <a:prstGeom prst="rect">
            <a:avLst/>
          </a:prstGeom>
        </p:spPr>
      </p:pic>
      <p:pic>
        <p:nvPicPr>
          <p:cNvPr id="19" name="Picture 18">
            <a:extLst>
              <a:ext uri="{FF2B5EF4-FFF2-40B4-BE49-F238E27FC236}">
                <a16:creationId xmlns:a16="http://schemas.microsoft.com/office/drawing/2014/main" id="{D708C593-B6C8-40C5-84A0-A832A43410C9}"/>
              </a:ext>
            </a:extLst>
          </p:cNvPr>
          <p:cNvPicPr/>
          <p:nvPr/>
        </p:nvPicPr>
        <p:blipFill>
          <a:blip r:embed="rId5">
            <a:extLst>
              <a:ext uri="{28A0092B-C50C-407E-A947-70E740481C1C}">
                <a14:useLocalDpi xmlns:a14="http://schemas.microsoft.com/office/drawing/2010/main" val="0"/>
              </a:ext>
            </a:extLst>
          </a:blip>
          <a:stretch>
            <a:fillRect/>
          </a:stretch>
        </p:blipFill>
        <p:spPr>
          <a:xfrm>
            <a:off x="8973420" y="632705"/>
            <a:ext cx="1028388" cy="913631"/>
          </a:xfrm>
          <a:prstGeom prst="rect">
            <a:avLst/>
          </a:prstGeom>
        </p:spPr>
      </p:pic>
    </p:spTree>
    <p:extLst>
      <p:ext uri="{BB962C8B-B14F-4D97-AF65-F5344CB8AC3E}">
        <p14:creationId xmlns:p14="http://schemas.microsoft.com/office/powerpoint/2010/main" val="72520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2000"/>
                                  </p:stCondLst>
                                  <p:iterate type="lt">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400"/>
                                        <p:tgtEl>
                                          <p:spTgt spid="3">
                                            <p:txEl>
                                              <p:pRg st="2" end="2"/>
                                            </p:txEl>
                                          </p:spTgt>
                                        </p:tgtEl>
                                      </p:cBhvr>
                                    </p:animEffect>
                                  </p:childTnLst>
                                </p:cTn>
                              </p:par>
                              <p:par>
                                <p:cTn id="16" presetID="10" presetClass="entr" presetSubtype="0" fill="hold" grpId="0" nodeType="withEffect">
                                  <p:stCondLst>
                                    <p:cond delay="2000"/>
                                  </p:stCondLst>
                                  <p:iterate type="lt">
                                    <p:tmPct val="10000"/>
                                  </p:iterate>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4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2000"/>
                                  </p:stCondLst>
                                  <p:iterate type="lt">
                                    <p:tmPct val="10000"/>
                                  </p:iterate>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4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2000"/>
                                  </p:stCondLst>
                                  <p:iterate type="lt">
                                    <p:tmPct val="10000"/>
                                  </p:iterate>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4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2000"/>
                                  </p:stCondLst>
                                  <p:iterate type="lt">
                                    <p:tmPct val="10000"/>
                                  </p:iterate>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4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2000"/>
                                  </p:stCondLst>
                                  <p:iterate type="lt">
                                    <p:tmPct val="10000"/>
                                  </p:iterate>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4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2000"/>
                                  </p:stCondLst>
                                  <p:iterate type="lt">
                                    <p:tmPct val="10000"/>
                                  </p:iterate>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400"/>
                                        <p:tgtEl>
                                          <p:spTgt spid="3">
                                            <p:txEl>
                                              <p:pRg st="8" end="8"/>
                                            </p:txEl>
                                          </p:spTgt>
                                        </p:tgtEl>
                                      </p:cBhvr>
                                    </p:animEffect>
                                  </p:childTnLst>
                                </p:cTn>
                              </p:par>
                              <p:par>
                                <p:cTn id="44" presetID="10" presetClass="entr" presetSubtype="0" fill="hold" grpId="0" nodeType="withEffect">
                                  <p:stCondLst>
                                    <p:cond delay="1000"/>
                                  </p:stCondLst>
                                  <p:iterate type="lt">
                                    <p:tmPct val="10000"/>
                                  </p:iterate>
                                  <p:childTnLst>
                                    <p:set>
                                      <p:cBhvr>
                                        <p:cTn id="45" dur="1" fill="hold">
                                          <p:stCondLst>
                                            <p:cond delay="0"/>
                                          </p:stCondLst>
                                        </p:cTn>
                                        <p:tgtEl>
                                          <p:spTgt spid="2"/>
                                        </p:tgtEl>
                                        <p:attrNameLst>
                                          <p:attrName>style.visibility</p:attrName>
                                        </p:attrNameLst>
                                      </p:cBhvr>
                                      <p:to>
                                        <p:strVal val="visible"/>
                                      </p:to>
                                    </p:set>
                                    <p:animEffect transition="in" filter="fade">
                                      <p:cBhvr>
                                        <p:cTn id="46"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ACC34E14-7009-4770-92C3-8FA9DFFCC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20" name="Rectangle 119">
            <a:extLst>
              <a:ext uri="{FF2B5EF4-FFF2-40B4-BE49-F238E27FC236}">
                <a16:creationId xmlns:a16="http://schemas.microsoft.com/office/drawing/2014/main" id="{B7F09AB8-ED40-4351-A581-146415B87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22" name="Rectangle 121">
            <a:extLst>
              <a:ext uri="{FF2B5EF4-FFF2-40B4-BE49-F238E27FC236}">
                <a16:creationId xmlns:a16="http://schemas.microsoft.com/office/drawing/2014/main" id="{26C4D022-E2BC-435F-9CDB-44DC57C07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A648E2D-F043-4B50-9423-9BA504922F58}"/>
              </a:ext>
            </a:extLst>
          </p:cNvPr>
          <p:cNvPicPr>
            <a:picLocks noChangeAspect="1"/>
          </p:cNvPicPr>
          <p:nvPr/>
        </p:nvPicPr>
        <p:blipFill rotWithShape="1">
          <a:blip r:embed="rId2"/>
          <a:srcRect l="3196" r="5962" b="-2"/>
          <a:stretch/>
        </p:blipFill>
        <p:spPr>
          <a:xfrm rot="21600000">
            <a:off x="368808" y="254889"/>
            <a:ext cx="4796705" cy="2904206"/>
          </a:xfrm>
          <a:prstGeom prst="rect">
            <a:avLst/>
          </a:prstGeom>
        </p:spPr>
      </p:pic>
      <p:sp>
        <p:nvSpPr>
          <p:cNvPr id="124" name="Rectangle 123">
            <a:extLst>
              <a:ext uri="{FF2B5EF4-FFF2-40B4-BE49-F238E27FC236}">
                <a16:creationId xmlns:a16="http://schemas.microsoft.com/office/drawing/2014/main" id="{C926CAD6-45B1-4A85-A196-E722067B1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3480" y="0"/>
            <a:ext cx="6525472" cy="6858000"/>
          </a:xfrm>
          <a:prstGeom prst="rect">
            <a:avLst/>
          </a:prstGeom>
          <a:solidFill>
            <a:schemeClr val="bg1">
              <a:lumMod val="75000"/>
              <a:lumOff val="25000"/>
            </a:schemeClr>
          </a:solidFill>
          <a:ln w="6350" cap="sq" cmpd="sng" algn="ctr">
            <a:noFill/>
            <a:prstDash val="solid"/>
            <a:miter lim="800000"/>
          </a:ln>
          <a:effectLst/>
        </p:spPr>
      </p:sp>
      <p:sp>
        <p:nvSpPr>
          <p:cNvPr id="126" name="Rectangle 125">
            <a:extLst>
              <a:ext uri="{FF2B5EF4-FFF2-40B4-BE49-F238E27FC236}">
                <a16:creationId xmlns:a16="http://schemas.microsoft.com/office/drawing/2014/main" id="{0E0936D5-2DCE-48A4-93BC-BA7861B4E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1848" y="320040"/>
            <a:ext cx="5888736" cy="6217920"/>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391275" y="254887"/>
            <a:ext cx="5157574" cy="2097787"/>
          </a:xfrm>
        </p:spPr>
        <p:txBody>
          <a:bodyPr vert="horz" lIns="91440" tIns="45720" rIns="91440" bIns="45720" rtlCol="0" anchor="ctr">
            <a:normAutofit/>
          </a:bodyPr>
          <a:lstStyle/>
          <a:p>
            <a:pPr>
              <a:lnSpc>
                <a:spcPct val="90000"/>
              </a:lnSpc>
            </a:pPr>
            <a:r>
              <a:rPr lang="en-US" sz="2400" b="1" cap="none" spc="0" dirty="0">
                <a:solidFill>
                  <a:schemeClr val="accent4">
                    <a:lumMod val="75000"/>
                  </a:schemeClr>
                </a:solidFill>
                <a:latin typeface="+mn-lt"/>
              </a:rPr>
              <a:t>4C’s Curriculum </a:t>
            </a:r>
            <a:br>
              <a:rPr lang="en-US" sz="2400" b="1" cap="none" spc="0" dirty="0">
                <a:solidFill>
                  <a:schemeClr val="tx1"/>
                </a:solidFill>
                <a:latin typeface="+mn-lt"/>
              </a:rPr>
            </a:br>
            <a:r>
              <a:rPr lang="en-US" sz="2400" b="1" cap="none" spc="0" dirty="0">
                <a:solidFill>
                  <a:schemeClr val="accent4">
                    <a:lumMod val="75000"/>
                  </a:schemeClr>
                </a:solidFill>
                <a:latin typeface="+mn-lt"/>
              </a:rPr>
              <a:t>Literacy &amp; numeracy WRS/PDS </a:t>
            </a:r>
            <a:br>
              <a:rPr lang="en-US" sz="2400" b="1" cap="none" spc="0" dirty="0">
                <a:solidFill>
                  <a:schemeClr val="tx1"/>
                </a:solidFill>
                <a:latin typeface="+mn-lt"/>
              </a:rPr>
            </a:br>
            <a:r>
              <a:rPr lang="en-US" sz="2400" b="1" cap="none" spc="0" dirty="0">
                <a:solidFill>
                  <a:schemeClr val="tx1"/>
                </a:solidFill>
                <a:latin typeface="+mn-lt"/>
              </a:rPr>
              <a:t> </a:t>
            </a:r>
            <a:r>
              <a:rPr lang="en-US" sz="2400" b="1" cap="none" spc="0" dirty="0">
                <a:solidFill>
                  <a:schemeClr val="accent1">
                    <a:lumMod val="75000"/>
                  </a:schemeClr>
                </a:solidFill>
                <a:latin typeface="+mn-lt"/>
              </a:rPr>
              <a:t>COMMUNITY ENGAGEMENT</a:t>
            </a:r>
            <a:br>
              <a:rPr lang="en-US" sz="2400" b="1" cap="none" spc="0" dirty="0">
                <a:solidFill>
                  <a:schemeClr val="accent1">
                    <a:lumMod val="75000"/>
                  </a:schemeClr>
                </a:solidFill>
                <a:latin typeface="+mn-lt"/>
              </a:rPr>
            </a:br>
            <a:r>
              <a:rPr lang="en-US" sz="2400" b="1" cap="none" spc="0" dirty="0">
                <a:solidFill>
                  <a:schemeClr val="accent1">
                    <a:lumMod val="75000"/>
                  </a:schemeClr>
                </a:solidFill>
                <a:latin typeface="+mn-lt"/>
              </a:rPr>
              <a:t>PRIMARY SCHOOLS &amp; RETIREMENT HOMES</a:t>
            </a:r>
          </a:p>
        </p:txBody>
      </p:sp>
      <p:pic>
        <p:nvPicPr>
          <p:cNvPr id="28" name="Picture 27" descr="abstract image">
            <a:extLst>
              <a:ext uri="{FF2B5EF4-FFF2-40B4-BE49-F238E27FC236}">
                <a16:creationId xmlns:a16="http://schemas.microsoft.com/office/drawing/2014/main" id="{DC9C2651-348D-4BAC-A64F-2C0F78598302}"/>
              </a:ext>
            </a:extLst>
          </p:cNvPr>
          <p:cNvPicPr>
            <a:picLocks noChangeAspect="1"/>
          </p:cNvPicPr>
          <p:nvPr/>
        </p:nvPicPr>
        <p:blipFill rotWithShape="1">
          <a:blip r:embed="rId3">
            <a:extLst>
              <a:ext uri="{28A0092B-C50C-407E-A947-70E740481C1C}">
                <a14:useLocalDpi xmlns:a14="http://schemas.microsoft.com/office/drawing/2010/main" val="0"/>
              </a:ext>
            </a:extLst>
          </a:blip>
          <a:srcRect l="1501" r="5594"/>
          <a:stretch/>
        </p:blipFill>
        <p:spPr>
          <a:xfrm>
            <a:off x="20" y="3429000"/>
            <a:ext cx="5663460" cy="3429000"/>
          </a:xfrm>
          <a:prstGeom prst="rect">
            <a:avLst/>
          </a:prstGeom>
        </p:spPr>
      </p:pic>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330931" y="2428494"/>
            <a:ext cx="5245269" cy="3931920"/>
          </a:xfrm>
        </p:spPr>
        <p:txBody>
          <a:bodyPr vert="horz" lIns="91440" tIns="45720" rIns="91440" bIns="45720" rtlCol="0">
            <a:normAutofit/>
          </a:bodyPr>
          <a:lstStyle/>
          <a:p>
            <a:pPr marL="285750" indent="-182880" algn="l">
              <a:lnSpc>
                <a:spcPct val="100000"/>
              </a:lnSpc>
              <a:spcAft>
                <a:spcPts val="600"/>
              </a:spcAft>
              <a:buFont typeface="Garamond" pitchFamily="18" charset="0"/>
              <a:buChar char="◦"/>
            </a:pPr>
            <a:r>
              <a:rPr lang="en-US" b="1" dirty="0">
                <a:solidFill>
                  <a:schemeClr val="tx1"/>
                </a:solidFill>
              </a:rPr>
              <a:t>School Pride </a:t>
            </a:r>
          </a:p>
          <a:p>
            <a:pPr marL="285750" indent="-182880" algn="l">
              <a:lnSpc>
                <a:spcPct val="100000"/>
              </a:lnSpc>
              <a:spcAft>
                <a:spcPts val="600"/>
              </a:spcAft>
              <a:buFont typeface="Garamond" pitchFamily="18" charset="0"/>
              <a:buChar char="◦"/>
            </a:pPr>
            <a:r>
              <a:rPr lang="en-US" b="1" dirty="0">
                <a:solidFill>
                  <a:schemeClr val="tx1"/>
                </a:solidFill>
              </a:rPr>
              <a:t>Connectedness to Community</a:t>
            </a:r>
          </a:p>
          <a:p>
            <a:pPr marL="285750" indent="-182880" algn="l">
              <a:lnSpc>
                <a:spcPct val="100000"/>
              </a:lnSpc>
              <a:spcAft>
                <a:spcPts val="600"/>
              </a:spcAft>
              <a:buFont typeface="Garamond" pitchFamily="18" charset="0"/>
              <a:buChar char="◦"/>
            </a:pPr>
            <a:r>
              <a:rPr lang="en-US" b="1" dirty="0">
                <a:solidFill>
                  <a:schemeClr val="tx1"/>
                </a:solidFill>
              </a:rPr>
              <a:t>Sharing cultural dance/knowledge</a:t>
            </a:r>
          </a:p>
          <a:p>
            <a:pPr marL="285750" indent="-182880" algn="l">
              <a:lnSpc>
                <a:spcPct val="100000"/>
              </a:lnSpc>
              <a:spcAft>
                <a:spcPts val="600"/>
              </a:spcAft>
              <a:buFont typeface="Garamond" pitchFamily="18" charset="0"/>
              <a:buChar char="◦"/>
            </a:pPr>
            <a:r>
              <a:rPr lang="en-US" b="1" dirty="0">
                <a:solidFill>
                  <a:schemeClr val="tx1"/>
                </a:solidFill>
              </a:rPr>
              <a:t>Teamwork</a:t>
            </a:r>
          </a:p>
          <a:p>
            <a:pPr marL="285750" indent="-182880" algn="l">
              <a:lnSpc>
                <a:spcPct val="100000"/>
              </a:lnSpc>
              <a:spcAft>
                <a:spcPts val="600"/>
              </a:spcAft>
              <a:buFont typeface="Garamond" pitchFamily="18" charset="0"/>
              <a:buChar char="◦"/>
            </a:pPr>
            <a:r>
              <a:rPr lang="en-US" b="1" dirty="0">
                <a:solidFill>
                  <a:schemeClr val="tx1"/>
                </a:solidFill>
              </a:rPr>
              <a:t>Popular culture – ‘Moana’</a:t>
            </a:r>
          </a:p>
          <a:p>
            <a:pPr marL="285750" indent="-182880" algn="l">
              <a:lnSpc>
                <a:spcPct val="100000"/>
              </a:lnSpc>
              <a:spcAft>
                <a:spcPts val="600"/>
              </a:spcAft>
              <a:buFont typeface="Garamond" pitchFamily="18" charset="0"/>
              <a:buChar char="◦"/>
            </a:pPr>
            <a:r>
              <a:rPr lang="en-US" b="1" dirty="0">
                <a:solidFill>
                  <a:schemeClr val="tx1"/>
                </a:solidFill>
              </a:rPr>
              <a:t>Understanding connections to the wider Community</a:t>
            </a:r>
          </a:p>
          <a:p>
            <a:pPr marL="285750" indent="-182880" algn="l">
              <a:lnSpc>
                <a:spcPct val="100000"/>
              </a:lnSpc>
              <a:spcAft>
                <a:spcPts val="600"/>
              </a:spcAft>
              <a:buFont typeface="Garamond" pitchFamily="18" charset="0"/>
              <a:buChar char="◦"/>
            </a:pPr>
            <a:r>
              <a:rPr lang="en-US" b="1" dirty="0">
                <a:solidFill>
                  <a:schemeClr val="tx1"/>
                </a:solidFill>
              </a:rPr>
              <a:t>Agility, fitness and perseverance</a:t>
            </a:r>
          </a:p>
          <a:p>
            <a:pPr marL="285750" indent="-182880" algn="l">
              <a:lnSpc>
                <a:spcPct val="100000"/>
              </a:lnSpc>
              <a:spcAft>
                <a:spcPts val="600"/>
              </a:spcAft>
              <a:buFont typeface="Garamond" pitchFamily="18" charset="0"/>
              <a:buChar char="◦"/>
            </a:pPr>
            <a:r>
              <a:rPr lang="en-US" b="1" dirty="0">
                <a:solidFill>
                  <a:schemeClr val="tx1"/>
                </a:solidFill>
              </a:rPr>
              <a:t>Accessing Resources </a:t>
            </a:r>
          </a:p>
          <a:p>
            <a:pPr marL="285750" indent="-182880" algn="l">
              <a:lnSpc>
                <a:spcPct val="100000"/>
              </a:lnSpc>
              <a:spcAft>
                <a:spcPts val="600"/>
              </a:spcAft>
              <a:buFont typeface="Garamond" pitchFamily="18" charset="0"/>
              <a:buChar char="◦"/>
            </a:pPr>
            <a:r>
              <a:rPr lang="en-US" b="1" dirty="0">
                <a:solidFill>
                  <a:schemeClr val="tx1"/>
                </a:solidFill>
              </a:rPr>
              <a:t>Student Leadership skills</a:t>
            </a:r>
          </a:p>
          <a:p>
            <a:pPr indent="-182880" algn="l">
              <a:lnSpc>
                <a:spcPct val="100000"/>
              </a:lnSpc>
              <a:spcAft>
                <a:spcPts val="600"/>
              </a:spcAft>
              <a:buFont typeface="Garamond" pitchFamily="18" charset="0"/>
              <a:buChar char="◦"/>
            </a:pPr>
            <a:endParaRPr lang="en-US" b="1" dirty="0">
              <a:solidFill>
                <a:schemeClr val="tx1"/>
              </a:solidFill>
            </a:endParaRPr>
          </a:p>
        </p:txBody>
      </p:sp>
      <p:pic>
        <p:nvPicPr>
          <p:cNvPr id="22" name="Picture 21">
            <a:extLst>
              <a:ext uri="{FF2B5EF4-FFF2-40B4-BE49-F238E27FC236}">
                <a16:creationId xmlns:a16="http://schemas.microsoft.com/office/drawing/2014/main" id="{F02B74FD-7CEE-4680-ACDC-A1CBA57FADC5}"/>
              </a:ext>
            </a:extLst>
          </p:cNvPr>
          <p:cNvPicPr>
            <a:picLocks noChangeAspect="1"/>
          </p:cNvPicPr>
          <p:nvPr/>
        </p:nvPicPr>
        <p:blipFill>
          <a:blip r:embed="rId4"/>
          <a:stretch>
            <a:fillRect/>
          </a:stretch>
        </p:blipFill>
        <p:spPr>
          <a:xfrm>
            <a:off x="615800" y="3616369"/>
            <a:ext cx="4870600" cy="2948453"/>
          </a:xfrm>
          <a:prstGeom prst="rect">
            <a:avLst/>
          </a:prstGeom>
        </p:spPr>
      </p:pic>
    </p:spTree>
    <p:extLst>
      <p:ext uri="{BB962C8B-B14F-4D97-AF65-F5344CB8AC3E}">
        <p14:creationId xmlns:p14="http://schemas.microsoft.com/office/powerpoint/2010/main" val="36084473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2000"/>
                                  </p:stCondLst>
                                  <p:iterate type="lt">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400"/>
                                        <p:tgtEl>
                                          <p:spTgt spid="3">
                                            <p:txEl>
                                              <p:pRg st="2" end="2"/>
                                            </p:txEl>
                                          </p:spTgt>
                                        </p:tgtEl>
                                      </p:cBhvr>
                                    </p:animEffect>
                                  </p:childTnLst>
                                </p:cTn>
                              </p:par>
                              <p:par>
                                <p:cTn id="16" presetID="10" presetClass="entr" presetSubtype="0" fill="hold" grpId="0" nodeType="withEffect">
                                  <p:stCondLst>
                                    <p:cond delay="2000"/>
                                  </p:stCondLst>
                                  <p:iterate type="lt">
                                    <p:tmPct val="10000"/>
                                  </p:iterate>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4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2000"/>
                                  </p:stCondLst>
                                  <p:iterate type="lt">
                                    <p:tmPct val="10000"/>
                                  </p:iterate>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4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2000"/>
                                  </p:stCondLst>
                                  <p:iterate type="lt">
                                    <p:tmPct val="10000"/>
                                  </p:iterate>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4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2000"/>
                                  </p:stCondLst>
                                  <p:iterate type="lt">
                                    <p:tmPct val="10000"/>
                                  </p:iterate>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4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2000"/>
                                  </p:stCondLst>
                                  <p:iterate type="lt">
                                    <p:tmPct val="10000"/>
                                  </p:iterate>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4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2000"/>
                                  </p:stCondLst>
                                  <p:iterate type="lt">
                                    <p:tmPct val="10000"/>
                                  </p:iterate>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400"/>
                                        <p:tgtEl>
                                          <p:spTgt spid="3">
                                            <p:txEl>
                                              <p:pRg st="8" end="8"/>
                                            </p:txEl>
                                          </p:spTgt>
                                        </p:tgtEl>
                                      </p:cBhvr>
                                    </p:animEffect>
                                  </p:childTnLst>
                                </p:cTn>
                              </p:par>
                              <p:par>
                                <p:cTn id="44" presetID="10" presetClass="entr" presetSubtype="0" fill="hold" grpId="0" nodeType="withEffect">
                                  <p:stCondLst>
                                    <p:cond delay="1000"/>
                                  </p:stCondLst>
                                  <p:iterate type="lt">
                                    <p:tmPct val="10000"/>
                                  </p:iterate>
                                  <p:childTnLst>
                                    <p:set>
                                      <p:cBhvr>
                                        <p:cTn id="45" dur="1" fill="hold">
                                          <p:stCondLst>
                                            <p:cond delay="0"/>
                                          </p:stCondLst>
                                        </p:cTn>
                                        <p:tgtEl>
                                          <p:spTgt spid="2"/>
                                        </p:tgtEl>
                                        <p:attrNameLst>
                                          <p:attrName>style.visibility</p:attrName>
                                        </p:attrNameLst>
                                      </p:cBhvr>
                                      <p:to>
                                        <p:strVal val="visible"/>
                                      </p:to>
                                    </p:set>
                                    <p:animEffect transition="in" filter="fade">
                                      <p:cBhvr>
                                        <p:cTn id="46"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ACC34E14-7009-4770-92C3-8FA9DFFCC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20" name="Rectangle 119">
            <a:extLst>
              <a:ext uri="{FF2B5EF4-FFF2-40B4-BE49-F238E27FC236}">
                <a16:creationId xmlns:a16="http://schemas.microsoft.com/office/drawing/2014/main" id="{B7F09AB8-ED40-4351-A581-146415B87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22" name="Rectangle 121">
            <a:extLst>
              <a:ext uri="{FF2B5EF4-FFF2-40B4-BE49-F238E27FC236}">
                <a16:creationId xmlns:a16="http://schemas.microsoft.com/office/drawing/2014/main" id="{26C4D022-E2BC-435F-9CDB-44DC57C07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C926CAD6-45B1-4A85-A196-E722067B1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3480" y="0"/>
            <a:ext cx="6525472" cy="6858000"/>
          </a:xfrm>
          <a:prstGeom prst="rect">
            <a:avLst/>
          </a:prstGeom>
          <a:solidFill>
            <a:schemeClr val="bg1">
              <a:lumMod val="75000"/>
              <a:lumOff val="25000"/>
            </a:schemeClr>
          </a:solidFill>
          <a:ln w="6350" cap="sq" cmpd="sng" algn="ctr">
            <a:noFill/>
            <a:prstDash val="solid"/>
            <a:miter lim="800000"/>
          </a:ln>
          <a:effectLst/>
        </p:spPr>
      </p:sp>
      <p:sp>
        <p:nvSpPr>
          <p:cNvPr id="126" name="Rectangle 125">
            <a:extLst>
              <a:ext uri="{FF2B5EF4-FFF2-40B4-BE49-F238E27FC236}">
                <a16:creationId xmlns:a16="http://schemas.microsoft.com/office/drawing/2014/main" id="{0E0936D5-2DCE-48A4-93BC-BA7861B4E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1848" y="320040"/>
            <a:ext cx="5888736" cy="6217920"/>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303580" y="-130629"/>
            <a:ext cx="5245269" cy="2850078"/>
          </a:xfrm>
        </p:spPr>
        <p:txBody>
          <a:bodyPr vert="horz" lIns="91440" tIns="45720" rIns="91440" bIns="45720" rtlCol="0" anchor="ctr">
            <a:normAutofit/>
          </a:bodyPr>
          <a:lstStyle/>
          <a:p>
            <a:pPr>
              <a:lnSpc>
                <a:spcPct val="90000"/>
              </a:lnSpc>
            </a:pPr>
            <a:br>
              <a:rPr lang="en-US" sz="2400" b="1" cap="none" spc="0" dirty="0">
                <a:solidFill>
                  <a:schemeClr val="accent4">
                    <a:lumMod val="75000"/>
                  </a:schemeClr>
                </a:solidFill>
                <a:latin typeface="Abadi" panose="020B0604020104020204" pitchFamily="34" charset="0"/>
              </a:rPr>
            </a:br>
            <a:r>
              <a:rPr lang="en-US" sz="2400" b="1" cap="none" spc="0" dirty="0">
                <a:solidFill>
                  <a:schemeClr val="accent4">
                    <a:lumMod val="75000"/>
                  </a:schemeClr>
                </a:solidFill>
                <a:latin typeface="Abadi" panose="020B0604020104020204" pitchFamily="34" charset="0"/>
              </a:rPr>
              <a:t>4C’s Curriculum </a:t>
            </a:r>
            <a:br>
              <a:rPr lang="en-US" sz="2400" b="1" cap="none" spc="0" dirty="0">
                <a:solidFill>
                  <a:schemeClr val="tx1"/>
                </a:solidFill>
                <a:latin typeface="Abadi" panose="020B0604020104020204" pitchFamily="34" charset="0"/>
              </a:rPr>
            </a:br>
            <a:r>
              <a:rPr lang="en-US" sz="2400" b="1" cap="none" spc="0" dirty="0">
                <a:solidFill>
                  <a:schemeClr val="accent4">
                    <a:lumMod val="75000"/>
                  </a:schemeClr>
                </a:solidFill>
                <a:latin typeface="Abadi" panose="020B0604020104020204" pitchFamily="34" charset="0"/>
              </a:rPr>
              <a:t>Literacy &amp; Numeracy WRS/PDS </a:t>
            </a:r>
            <a:br>
              <a:rPr lang="en-US" sz="2400" b="1" cap="none" spc="0" dirty="0">
                <a:solidFill>
                  <a:schemeClr val="tx1"/>
                </a:solidFill>
                <a:latin typeface="Abadi" panose="020B0604020104020204" pitchFamily="34" charset="0"/>
              </a:rPr>
            </a:br>
            <a:r>
              <a:rPr lang="en-US" sz="2400" b="1" cap="none" spc="0" dirty="0">
                <a:solidFill>
                  <a:schemeClr val="tx1"/>
                </a:solidFill>
                <a:latin typeface="Abadi" panose="020B0604020104020204" pitchFamily="34" charset="0"/>
              </a:rPr>
              <a:t> </a:t>
            </a:r>
            <a:r>
              <a:rPr lang="en-US" sz="2400" b="1" cap="none" spc="0" dirty="0">
                <a:solidFill>
                  <a:schemeClr val="accent1">
                    <a:lumMod val="75000"/>
                  </a:schemeClr>
                </a:solidFill>
                <a:latin typeface="Abadi" panose="020B0604020104020204" pitchFamily="34" charset="0"/>
              </a:rPr>
              <a:t>COMMUNITY ENGAGEMENT</a:t>
            </a:r>
            <a:br>
              <a:rPr lang="en-US" sz="2400" b="1" cap="none" spc="0" dirty="0">
                <a:solidFill>
                  <a:schemeClr val="accent1">
                    <a:lumMod val="75000"/>
                  </a:schemeClr>
                </a:solidFill>
                <a:latin typeface="Abadi" panose="020B0604020104020204" pitchFamily="34" charset="0"/>
              </a:rPr>
            </a:br>
            <a:r>
              <a:rPr lang="en-US" sz="2400" b="1" cap="none" spc="0" dirty="0">
                <a:solidFill>
                  <a:schemeClr val="accent1">
                    <a:lumMod val="75000"/>
                  </a:schemeClr>
                </a:solidFill>
                <a:latin typeface="Abadi" panose="020B0604020104020204" pitchFamily="34" charset="0"/>
              </a:rPr>
              <a:t>PRIMARY SCHOOLS &amp; RETIREMENT HOMES</a:t>
            </a:r>
            <a:br>
              <a:rPr lang="en-US" sz="2400" b="1" cap="none" spc="0" dirty="0">
                <a:solidFill>
                  <a:schemeClr val="accent1">
                    <a:lumMod val="75000"/>
                  </a:schemeClr>
                </a:solidFill>
                <a:latin typeface="Abadi" panose="020B0604020104020204" pitchFamily="34" charset="0"/>
              </a:rPr>
            </a:br>
            <a:endParaRPr lang="en-US" sz="2400" b="1" cap="none" spc="0" dirty="0">
              <a:solidFill>
                <a:schemeClr val="accent1">
                  <a:lumMod val="75000"/>
                </a:schemeClr>
              </a:solidFill>
              <a:latin typeface="Abadi" panose="020B0604020104020204" pitchFamily="34" charset="0"/>
            </a:endParaRPr>
          </a:p>
        </p:txBody>
      </p:sp>
      <p:pic>
        <p:nvPicPr>
          <p:cNvPr id="28" name="Picture 27" descr="abstract image">
            <a:extLst>
              <a:ext uri="{FF2B5EF4-FFF2-40B4-BE49-F238E27FC236}">
                <a16:creationId xmlns:a16="http://schemas.microsoft.com/office/drawing/2014/main" id="{DC9C2651-348D-4BAC-A64F-2C0F78598302}"/>
              </a:ext>
            </a:extLst>
          </p:cNvPr>
          <p:cNvPicPr>
            <a:picLocks noChangeAspect="1"/>
          </p:cNvPicPr>
          <p:nvPr/>
        </p:nvPicPr>
        <p:blipFill rotWithShape="1">
          <a:blip r:embed="rId2">
            <a:extLst>
              <a:ext uri="{28A0092B-C50C-407E-A947-70E740481C1C}">
                <a14:useLocalDpi xmlns:a14="http://schemas.microsoft.com/office/drawing/2010/main" val="0"/>
              </a:ext>
            </a:extLst>
          </a:blip>
          <a:srcRect l="1501" r="5594"/>
          <a:stretch/>
        </p:blipFill>
        <p:spPr>
          <a:xfrm>
            <a:off x="0" y="0"/>
            <a:ext cx="5663460" cy="3429000"/>
          </a:xfrm>
          <a:prstGeom prst="rect">
            <a:avLst/>
          </a:prstGeom>
        </p:spPr>
      </p:pic>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303580" y="2517568"/>
            <a:ext cx="5245269" cy="4578175"/>
          </a:xfrm>
        </p:spPr>
        <p:txBody>
          <a:bodyPr vert="horz" lIns="91440" tIns="45720" rIns="91440" bIns="45720" rtlCol="0">
            <a:normAutofit/>
          </a:bodyPr>
          <a:lstStyle/>
          <a:p>
            <a:pPr marL="285750" indent="-182880" algn="l">
              <a:lnSpc>
                <a:spcPct val="100000"/>
              </a:lnSpc>
              <a:spcAft>
                <a:spcPts val="600"/>
              </a:spcAft>
              <a:buFont typeface="Garamond" pitchFamily="18" charset="0"/>
              <a:buChar char="◦"/>
            </a:pPr>
            <a:r>
              <a:rPr lang="en-US" b="1" dirty="0">
                <a:solidFill>
                  <a:schemeClr val="accent1">
                    <a:lumMod val="20000"/>
                    <a:lumOff val="80000"/>
                  </a:schemeClr>
                </a:solidFill>
              </a:rPr>
              <a:t>Leadership skills</a:t>
            </a:r>
          </a:p>
          <a:p>
            <a:pPr marL="285750" indent="-182880" algn="l">
              <a:lnSpc>
                <a:spcPct val="100000"/>
              </a:lnSpc>
              <a:spcAft>
                <a:spcPts val="600"/>
              </a:spcAft>
              <a:buFont typeface="Garamond" pitchFamily="18" charset="0"/>
              <a:buChar char="◦"/>
            </a:pPr>
            <a:r>
              <a:rPr lang="en-US" b="1" dirty="0">
                <a:solidFill>
                  <a:schemeClr val="accent1">
                    <a:lumMod val="20000"/>
                    <a:lumOff val="80000"/>
                  </a:schemeClr>
                </a:solidFill>
              </a:rPr>
              <a:t>Mentoring </a:t>
            </a:r>
          </a:p>
          <a:p>
            <a:pPr marL="285750" indent="-182880" algn="l">
              <a:lnSpc>
                <a:spcPct val="100000"/>
              </a:lnSpc>
              <a:spcAft>
                <a:spcPts val="600"/>
              </a:spcAft>
              <a:buFont typeface="Garamond" pitchFamily="18" charset="0"/>
              <a:buChar char="◦"/>
            </a:pPr>
            <a:r>
              <a:rPr lang="en-US" b="1" dirty="0">
                <a:solidFill>
                  <a:schemeClr val="accent1">
                    <a:lumMod val="20000"/>
                    <a:lumOff val="80000"/>
                  </a:schemeClr>
                </a:solidFill>
              </a:rPr>
              <a:t>Learning and teaching skills</a:t>
            </a:r>
          </a:p>
          <a:p>
            <a:pPr marL="285750" indent="-182880" algn="l">
              <a:lnSpc>
                <a:spcPct val="100000"/>
              </a:lnSpc>
              <a:spcAft>
                <a:spcPts val="600"/>
              </a:spcAft>
              <a:buFont typeface="Garamond" pitchFamily="18" charset="0"/>
              <a:buChar char="◦"/>
            </a:pPr>
            <a:r>
              <a:rPr lang="en-US" b="1" dirty="0">
                <a:solidFill>
                  <a:schemeClr val="accent1">
                    <a:lumMod val="20000"/>
                    <a:lumOff val="80000"/>
                  </a:schemeClr>
                </a:solidFill>
              </a:rPr>
              <a:t>How to assist </a:t>
            </a:r>
          </a:p>
          <a:p>
            <a:pPr marL="285750" indent="-182880" algn="l">
              <a:lnSpc>
                <a:spcPct val="100000"/>
              </a:lnSpc>
              <a:spcAft>
                <a:spcPts val="600"/>
              </a:spcAft>
              <a:buFont typeface="Garamond" pitchFamily="18" charset="0"/>
              <a:buChar char="◦"/>
            </a:pPr>
            <a:r>
              <a:rPr lang="en-US" b="1" dirty="0">
                <a:solidFill>
                  <a:schemeClr val="accent1">
                    <a:lumMod val="20000"/>
                    <a:lumOff val="80000"/>
                  </a:schemeClr>
                </a:solidFill>
              </a:rPr>
              <a:t>OHS – How to safely use equipment</a:t>
            </a:r>
          </a:p>
          <a:p>
            <a:pPr marL="285750" indent="-182880" algn="l">
              <a:lnSpc>
                <a:spcPct val="100000"/>
              </a:lnSpc>
              <a:spcAft>
                <a:spcPts val="600"/>
              </a:spcAft>
              <a:buFont typeface="Garamond" pitchFamily="18" charset="0"/>
              <a:buChar char="◦"/>
            </a:pPr>
            <a:r>
              <a:rPr lang="en-US" b="1" dirty="0">
                <a:solidFill>
                  <a:schemeClr val="accent1">
                    <a:lumMod val="20000"/>
                    <a:lumOff val="80000"/>
                  </a:schemeClr>
                </a:solidFill>
              </a:rPr>
              <a:t>Feedback/reflection</a:t>
            </a:r>
          </a:p>
          <a:p>
            <a:pPr marL="285750" indent="-182880" algn="l">
              <a:lnSpc>
                <a:spcPct val="100000"/>
              </a:lnSpc>
              <a:spcAft>
                <a:spcPts val="600"/>
              </a:spcAft>
              <a:buFont typeface="Garamond" pitchFamily="18" charset="0"/>
              <a:buChar char="◦"/>
            </a:pPr>
            <a:r>
              <a:rPr lang="en-US" b="1" dirty="0">
                <a:solidFill>
                  <a:schemeClr val="accent1">
                    <a:lumMod val="20000"/>
                    <a:lumOff val="80000"/>
                  </a:schemeClr>
                </a:solidFill>
              </a:rPr>
              <a:t>Improvement for future lessons</a:t>
            </a:r>
          </a:p>
          <a:p>
            <a:pPr marL="285750" indent="-182880" algn="l">
              <a:lnSpc>
                <a:spcPct val="100000"/>
              </a:lnSpc>
              <a:spcAft>
                <a:spcPts val="600"/>
              </a:spcAft>
              <a:buFont typeface="Garamond" pitchFamily="18" charset="0"/>
              <a:buChar char="◦"/>
            </a:pPr>
            <a:r>
              <a:rPr lang="en-US" b="1" dirty="0">
                <a:solidFill>
                  <a:schemeClr val="accent1">
                    <a:lumMod val="20000"/>
                    <a:lumOff val="80000"/>
                  </a:schemeClr>
                </a:solidFill>
              </a:rPr>
              <a:t>Problem-solving</a:t>
            </a:r>
          </a:p>
          <a:p>
            <a:pPr marL="285750" indent="-182880" algn="l">
              <a:lnSpc>
                <a:spcPct val="100000"/>
              </a:lnSpc>
              <a:spcAft>
                <a:spcPts val="600"/>
              </a:spcAft>
              <a:buFont typeface="Garamond" pitchFamily="18" charset="0"/>
              <a:buChar char="◦"/>
            </a:pPr>
            <a:r>
              <a:rPr lang="en-US" b="1" dirty="0">
                <a:solidFill>
                  <a:schemeClr val="accent1">
                    <a:lumMod val="20000"/>
                    <a:lumOff val="80000"/>
                  </a:schemeClr>
                </a:solidFill>
              </a:rPr>
              <a:t>Responsibility of setting up and packing up materials.</a:t>
            </a:r>
          </a:p>
          <a:p>
            <a:pPr marL="285750" indent="-182880" algn="l">
              <a:lnSpc>
                <a:spcPct val="100000"/>
              </a:lnSpc>
              <a:spcAft>
                <a:spcPts val="600"/>
              </a:spcAft>
              <a:buFont typeface="Garamond" pitchFamily="18" charset="0"/>
              <a:buChar char="◦"/>
            </a:pPr>
            <a:r>
              <a:rPr lang="en-US" b="1" dirty="0">
                <a:solidFill>
                  <a:schemeClr val="accent1">
                    <a:lumMod val="20000"/>
                    <a:lumOff val="80000"/>
                  </a:schemeClr>
                </a:solidFill>
              </a:rPr>
              <a:t>Creativity</a:t>
            </a:r>
          </a:p>
          <a:p>
            <a:pPr indent="-182880" algn="l">
              <a:lnSpc>
                <a:spcPct val="100000"/>
              </a:lnSpc>
              <a:spcAft>
                <a:spcPts val="600"/>
              </a:spcAft>
              <a:buFont typeface="Garamond" pitchFamily="18" charset="0"/>
              <a:buChar char="◦"/>
            </a:pPr>
            <a:endParaRPr lang="en-US" b="1" dirty="0">
              <a:solidFill>
                <a:schemeClr val="tx1"/>
              </a:solidFill>
            </a:endParaRPr>
          </a:p>
        </p:txBody>
      </p:sp>
      <p:pic>
        <p:nvPicPr>
          <p:cNvPr id="13" name="Picture 12">
            <a:extLst>
              <a:ext uri="{FF2B5EF4-FFF2-40B4-BE49-F238E27FC236}">
                <a16:creationId xmlns:a16="http://schemas.microsoft.com/office/drawing/2014/main" id="{8C101A79-75AD-491D-88C9-F57319099240}"/>
              </a:ext>
            </a:extLst>
          </p:cNvPr>
          <p:cNvPicPr>
            <a:picLocks noChangeAspect="1"/>
          </p:cNvPicPr>
          <p:nvPr/>
        </p:nvPicPr>
        <p:blipFill rotWithShape="1">
          <a:blip r:embed="rId3">
            <a:extLst>
              <a:ext uri="{28A0092B-C50C-407E-A947-70E740481C1C}">
                <a14:useLocalDpi xmlns:a14="http://schemas.microsoft.com/office/drawing/2010/main" val="0"/>
              </a:ext>
            </a:extLst>
          </a:blip>
          <a:srcRect l="7791" r="25510"/>
          <a:stretch/>
        </p:blipFill>
        <p:spPr>
          <a:xfrm>
            <a:off x="93127" y="180670"/>
            <a:ext cx="2608859" cy="3067657"/>
          </a:xfrm>
          <a:prstGeom prst="rect">
            <a:avLst/>
          </a:prstGeom>
        </p:spPr>
      </p:pic>
      <p:pic>
        <p:nvPicPr>
          <p:cNvPr id="14" name="Picture 13">
            <a:extLst>
              <a:ext uri="{FF2B5EF4-FFF2-40B4-BE49-F238E27FC236}">
                <a16:creationId xmlns:a16="http://schemas.microsoft.com/office/drawing/2014/main" id="{92D04D0E-8309-4D97-A297-3E2D96CAE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5763" y="3956895"/>
            <a:ext cx="1920369" cy="2560491"/>
          </a:xfrm>
          <a:prstGeom prst="rect">
            <a:avLst/>
          </a:prstGeom>
        </p:spPr>
      </p:pic>
      <p:pic>
        <p:nvPicPr>
          <p:cNvPr id="16" name="Picture 15">
            <a:extLst>
              <a:ext uri="{FF2B5EF4-FFF2-40B4-BE49-F238E27FC236}">
                <a16:creationId xmlns:a16="http://schemas.microsoft.com/office/drawing/2014/main" id="{5174EA2A-D48B-4F0E-B64B-E81B641F98E2}"/>
              </a:ext>
            </a:extLst>
          </p:cNvPr>
          <p:cNvPicPr>
            <a:picLocks noChangeAspect="1"/>
          </p:cNvPicPr>
          <p:nvPr/>
        </p:nvPicPr>
        <p:blipFill rotWithShape="1">
          <a:blip r:embed="rId5">
            <a:extLst>
              <a:ext uri="{28A0092B-C50C-407E-A947-70E740481C1C}">
                <a14:useLocalDpi xmlns:a14="http://schemas.microsoft.com/office/drawing/2010/main" val="0"/>
              </a:ext>
            </a:extLst>
          </a:blip>
          <a:srcRect l="21570" r="11763"/>
          <a:stretch/>
        </p:blipFill>
        <p:spPr>
          <a:xfrm rot="21600000">
            <a:off x="2819315" y="169164"/>
            <a:ext cx="2737046" cy="3079163"/>
          </a:xfrm>
          <a:prstGeom prst="rect">
            <a:avLst/>
          </a:prstGeom>
        </p:spPr>
      </p:pic>
      <p:pic>
        <p:nvPicPr>
          <p:cNvPr id="5" name="Picture 4">
            <a:extLst>
              <a:ext uri="{FF2B5EF4-FFF2-40B4-BE49-F238E27FC236}">
                <a16:creationId xmlns:a16="http://schemas.microsoft.com/office/drawing/2014/main" id="{E409B9CF-2975-447E-8751-76BB0AEAAE64}"/>
              </a:ext>
            </a:extLst>
          </p:cNvPr>
          <p:cNvPicPr>
            <a:picLocks noChangeAspect="1"/>
          </p:cNvPicPr>
          <p:nvPr/>
        </p:nvPicPr>
        <p:blipFill>
          <a:blip r:embed="rId6"/>
          <a:stretch>
            <a:fillRect/>
          </a:stretch>
        </p:blipFill>
        <p:spPr>
          <a:xfrm>
            <a:off x="115068" y="3838758"/>
            <a:ext cx="3397376" cy="2850078"/>
          </a:xfrm>
          <a:prstGeom prst="rect">
            <a:avLst/>
          </a:prstGeom>
        </p:spPr>
      </p:pic>
    </p:spTree>
    <p:extLst>
      <p:ext uri="{BB962C8B-B14F-4D97-AF65-F5344CB8AC3E}">
        <p14:creationId xmlns:p14="http://schemas.microsoft.com/office/powerpoint/2010/main" val="26349726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400"/>
                                        <p:tgtEl>
                                          <p:spTgt spid="3">
                                            <p:txEl>
                                              <p:pRg st="2" end="2"/>
                                            </p:txEl>
                                          </p:spTgt>
                                        </p:tgtEl>
                                      </p:cBhvr>
                                    </p:animEffect>
                                  </p:childTnLst>
                                </p:cTn>
                              </p:par>
                              <p:par>
                                <p:cTn id="14" presetID="10" presetClass="entr" presetSubtype="0" fill="hold" grpId="0" nodeType="withEffect">
                                  <p:stCondLst>
                                    <p:cond delay="2000"/>
                                  </p:stCondLst>
                                  <p:iterate type="lt">
                                    <p:tmPct val="10000"/>
                                  </p:iterate>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400"/>
                                        <p:tgtEl>
                                          <p:spTgt spid="3">
                                            <p:txEl>
                                              <p:pRg st="3" end="3"/>
                                            </p:txEl>
                                          </p:spTgt>
                                        </p:tgtEl>
                                      </p:cBhvr>
                                    </p:animEffect>
                                  </p:childTnLst>
                                </p:cTn>
                              </p:par>
                              <p:par>
                                <p:cTn id="17" presetID="10" presetClass="entr" presetSubtype="0" fill="hold" grpId="0" nodeType="withEffect">
                                  <p:stCondLst>
                                    <p:cond delay="2000"/>
                                  </p:stCondLst>
                                  <p:iterate type="lt">
                                    <p:tmPct val="10000"/>
                                  </p:iterate>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400"/>
                                        <p:tgtEl>
                                          <p:spTgt spid="3">
                                            <p:txEl>
                                              <p:pRg st="4" end="4"/>
                                            </p:txEl>
                                          </p:spTgt>
                                        </p:tgtEl>
                                      </p:cBhvr>
                                    </p:animEffect>
                                  </p:childTnLst>
                                </p:cTn>
                              </p:par>
                              <p:par>
                                <p:cTn id="20" presetID="10" presetClass="entr" presetSubtype="0" fill="hold" grpId="0" nodeType="withEffect">
                                  <p:stCondLst>
                                    <p:cond delay="2000"/>
                                  </p:stCondLst>
                                  <p:iterate type="lt">
                                    <p:tmPct val="10000"/>
                                  </p:iterate>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400"/>
                                        <p:tgtEl>
                                          <p:spTgt spid="3">
                                            <p:txEl>
                                              <p:pRg st="5" end="5"/>
                                            </p:txEl>
                                          </p:spTgt>
                                        </p:tgtEl>
                                      </p:cBhvr>
                                    </p:animEffect>
                                  </p:childTnLst>
                                </p:cTn>
                              </p:par>
                              <p:par>
                                <p:cTn id="23" presetID="10" presetClass="entr" presetSubtype="0" fill="hold" grpId="0" nodeType="withEffect">
                                  <p:stCondLst>
                                    <p:cond delay="2000"/>
                                  </p:stCondLst>
                                  <p:iterate type="lt">
                                    <p:tmPct val="10000"/>
                                  </p:iterate>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400"/>
                                        <p:tgtEl>
                                          <p:spTgt spid="3">
                                            <p:txEl>
                                              <p:pRg st="6" end="6"/>
                                            </p:txEl>
                                          </p:spTgt>
                                        </p:tgtEl>
                                      </p:cBhvr>
                                    </p:animEffect>
                                  </p:childTnLst>
                                </p:cTn>
                              </p:par>
                              <p:par>
                                <p:cTn id="26" presetID="10" presetClass="entr" presetSubtype="0" fill="hold" grpId="0" nodeType="withEffect">
                                  <p:stCondLst>
                                    <p:cond delay="2000"/>
                                  </p:stCondLst>
                                  <p:iterate type="lt">
                                    <p:tmPct val="10000"/>
                                  </p:iterate>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400"/>
                                        <p:tgtEl>
                                          <p:spTgt spid="3">
                                            <p:txEl>
                                              <p:pRg st="7" end="7"/>
                                            </p:txEl>
                                          </p:spTgt>
                                        </p:tgtEl>
                                      </p:cBhvr>
                                    </p:animEffect>
                                  </p:childTnLst>
                                </p:cTn>
                              </p:par>
                              <p:par>
                                <p:cTn id="29" presetID="10" presetClass="entr" presetSubtype="0" fill="hold" grpId="0" nodeType="withEffect">
                                  <p:stCondLst>
                                    <p:cond delay="2000"/>
                                  </p:stCondLst>
                                  <p:iterate type="lt">
                                    <p:tmPct val="10000"/>
                                  </p:iterate>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400"/>
                                        <p:tgtEl>
                                          <p:spTgt spid="3">
                                            <p:txEl>
                                              <p:pRg st="8" end="8"/>
                                            </p:txEl>
                                          </p:spTgt>
                                        </p:tgtEl>
                                      </p:cBhvr>
                                    </p:animEffect>
                                  </p:childTnLst>
                                </p:cTn>
                              </p:par>
                              <p:par>
                                <p:cTn id="32" presetID="10" presetClass="entr" presetSubtype="0" fill="hold" grpId="0" nodeType="withEffect">
                                  <p:stCondLst>
                                    <p:cond delay="2000"/>
                                  </p:stCondLst>
                                  <p:iterate type="lt">
                                    <p:tmPct val="10000"/>
                                  </p:iterate>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400"/>
                                        <p:tgtEl>
                                          <p:spTgt spid="3">
                                            <p:txEl>
                                              <p:pRg st="9" end="9"/>
                                            </p:txEl>
                                          </p:spTgt>
                                        </p:tgtEl>
                                      </p:cBhvr>
                                    </p:animEffect>
                                  </p:childTnLst>
                                </p:cTn>
                              </p:par>
                              <p:par>
                                <p:cTn id="35" presetID="10" presetClass="entr" presetSubtype="0" fill="hold" grpId="0" nodeType="withEffect">
                                  <p:stCondLst>
                                    <p:cond delay="1000"/>
                                  </p:stCondLst>
                                  <p:iterate type="lt">
                                    <p:tmPct val="10000"/>
                                  </p:iterate>
                                  <p:childTnLst>
                                    <p:set>
                                      <p:cBhvr>
                                        <p:cTn id="36" dur="1" fill="hold">
                                          <p:stCondLst>
                                            <p:cond delay="0"/>
                                          </p:stCondLst>
                                        </p:cTn>
                                        <p:tgtEl>
                                          <p:spTgt spid="2"/>
                                        </p:tgtEl>
                                        <p:attrNameLst>
                                          <p:attrName>style.visibility</p:attrName>
                                        </p:attrNameLst>
                                      </p:cBhvr>
                                      <p:to>
                                        <p:strVal val="visible"/>
                                      </p:to>
                                    </p:set>
                                    <p:animEffect transition="in" filter="fade">
                                      <p:cBhvr>
                                        <p:cTn id="3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F7CFB609-BCB5-48F3-A772-96674F30B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345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52251B70-2108-41BA-AC72-B834434C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65489D83-C259-4390-955D-C7DB99208874}"/>
              </a:ext>
            </a:extLst>
          </p:cNvPr>
          <p:cNvPicPr>
            <a:picLocks noChangeAspect="1"/>
          </p:cNvPicPr>
          <p:nvPr/>
        </p:nvPicPr>
        <p:blipFill rotWithShape="1">
          <a:blip r:embed="rId2"/>
          <a:srcRect l="5188" r="5946" b="-2"/>
          <a:stretch/>
        </p:blipFill>
        <p:spPr>
          <a:xfrm rot="21600000">
            <a:off x="420407" y="2255119"/>
            <a:ext cx="5914188" cy="3011184"/>
          </a:xfrm>
          <a:prstGeom prst="rect">
            <a:avLst/>
          </a:prstGeom>
        </p:spPr>
      </p:pic>
      <p:sp>
        <p:nvSpPr>
          <p:cNvPr id="122" name="Rectangle 121">
            <a:extLst>
              <a:ext uri="{FF2B5EF4-FFF2-40B4-BE49-F238E27FC236}">
                <a16:creationId xmlns:a16="http://schemas.microsoft.com/office/drawing/2014/main" id="{1D2369D4-64C4-40CA-B2FC-743453FA2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4" name="Rectangle 123">
            <a:extLst>
              <a:ext uri="{FF2B5EF4-FFF2-40B4-BE49-F238E27FC236}">
                <a16:creationId xmlns:a16="http://schemas.microsoft.com/office/drawing/2014/main" id="{73AD138D-C229-40D8-842E-020743C02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7844638" y="1600201"/>
            <a:ext cx="3238501" cy="1021852"/>
          </a:xfrm>
        </p:spPr>
        <p:txBody>
          <a:bodyPr vert="horz" lIns="91440" tIns="45720" rIns="91440" bIns="45720" rtlCol="0" anchor="ctr">
            <a:normAutofit/>
          </a:bodyPr>
          <a:lstStyle/>
          <a:p>
            <a:r>
              <a:rPr lang="en-US" sz="1600" dirty="0"/>
              <a:t>Curriculum </a:t>
            </a:r>
            <a:br>
              <a:rPr lang="en-US" sz="1600" dirty="0"/>
            </a:br>
            <a:r>
              <a:rPr lang="en-US" sz="1600" dirty="0"/>
              <a:t>Literacy &amp; numeracy WRS/PDS </a:t>
            </a:r>
            <a:br>
              <a:rPr lang="en-US" sz="1600" dirty="0"/>
            </a:br>
            <a:r>
              <a:rPr lang="en-US" sz="1600" dirty="0"/>
              <a:t>LEADERSHIP SKILLS/MENTORSHIP</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7844638" y="4746488"/>
            <a:ext cx="3238500" cy="1021852"/>
          </a:xfrm>
        </p:spPr>
        <p:txBody>
          <a:bodyPr vert="horz" lIns="91440" tIns="45720" rIns="91440" bIns="45720" rtlCol="0">
            <a:normAutofit/>
          </a:bodyPr>
          <a:lstStyle/>
          <a:p>
            <a:pPr>
              <a:lnSpc>
                <a:spcPct val="100000"/>
              </a:lnSpc>
              <a:spcAft>
                <a:spcPts val="600"/>
              </a:spcAft>
            </a:pPr>
            <a:endParaRPr lang="en-US" b="1"/>
          </a:p>
          <a:p>
            <a:pPr>
              <a:lnSpc>
                <a:spcPct val="100000"/>
              </a:lnSpc>
              <a:spcAft>
                <a:spcPts val="600"/>
              </a:spcAft>
            </a:pPr>
            <a:endParaRPr lang="en-US" b="1"/>
          </a:p>
        </p:txBody>
      </p:sp>
      <p:sp>
        <p:nvSpPr>
          <p:cNvPr id="126" name="Rectangle 125">
            <a:extLst>
              <a:ext uri="{FF2B5EF4-FFF2-40B4-BE49-F238E27FC236}">
                <a16:creationId xmlns:a16="http://schemas.microsoft.com/office/drawing/2014/main" id="{2B1BAE5E-7CC8-40AD-9A7E-0469E24407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8" name="Straight Connector 127">
            <a:extLst>
              <a:ext uri="{FF2B5EF4-FFF2-40B4-BE49-F238E27FC236}">
                <a16:creationId xmlns:a16="http://schemas.microsoft.com/office/drawing/2014/main" id="{101E6AB6-0657-4BF2-816B-443C9809C4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493DB97-1EF9-40FC-9DAC-B23D646962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FD9D93B-46F0-47D0-9A9E-8E60DA3FA8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335F015-E099-407A-8D39-4FFFE576BA2D}"/>
              </a:ext>
            </a:extLst>
          </p:cNvPr>
          <p:cNvSpPr txBox="1"/>
          <p:nvPr/>
        </p:nvSpPr>
        <p:spPr>
          <a:xfrm>
            <a:off x="7889349" y="2255118"/>
            <a:ext cx="3273951" cy="3893374"/>
          </a:xfrm>
          <a:prstGeom prst="rect">
            <a:avLst/>
          </a:prstGeom>
          <a:noFill/>
        </p:spPr>
        <p:txBody>
          <a:bodyPr wrap="square">
            <a:spAutoFit/>
          </a:bodyPr>
          <a:lstStyle/>
          <a:p>
            <a:pPr marL="102870" algn="l">
              <a:spcAft>
                <a:spcPts val="600"/>
              </a:spcAft>
            </a:pPr>
            <a:endParaRPr lang="en-US" sz="1200" b="1" dirty="0">
              <a:solidFill>
                <a:schemeClr val="accent1"/>
              </a:solidFill>
            </a:endParaRPr>
          </a:p>
          <a:p>
            <a:pPr marL="285750" indent="-182880" algn="l">
              <a:spcAft>
                <a:spcPts val="600"/>
              </a:spcAft>
              <a:buFont typeface="Garamond" pitchFamily="18" charset="0"/>
              <a:buChar char="◦"/>
            </a:pPr>
            <a:r>
              <a:rPr lang="en-US" sz="1400" b="1" dirty="0">
                <a:solidFill>
                  <a:schemeClr val="accent1"/>
                </a:solidFill>
              </a:rPr>
              <a:t>Safety Training in Wood Tech</a:t>
            </a:r>
          </a:p>
          <a:p>
            <a:pPr marL="285750" indent="-182880" algn="l">
              <a:spcAft>
                <a:spcPts val="600"/>
              </a:spcAft>
              <a:buFont typeface="Garamond" pitchFamily="18" charset="0"/>
              <a:buChar char="◦"/>
            </a:pPr>
            <a:r>
              <a:rPr lang="en-US" sz="1400" b="1" dirty="0">
                <a:solidFill>
                  <a:schemeClr val="accent1"/>
                </a:solidFill>
              </a:rPr>
              <a:t>Learning and teaching skills</a:t>
            </a:r>
          </a:p>
          <a:p>
            <a:pPr marL="285750" indent="-182880" algn="l">
              <a:spcAft>
                <a:spcPts val="600"/>
              </a:spcAft>
              <a:buFont typeface="Garamond" pitchFamily="18" charset="0"/>
              <a:buChar char="◦"/>
            </a:pPr>
            <a:r>
              <a:rPr lang="en-US" sz="1400" b="1" dirty="0">
                <a:solidFill>
                  <a:schemeClr val="accent1"/>
                </a:solidFill>
              </a:rPr>
              <a:t>Design and execution</a:t>
            </a:r>
          </a:p>
          <a:p>
            <a:pPr marL="285750" indent="-182880" algn="l">
              <a:spcAft>
                <a:spcPts val="600"/>
              </a:spcAft>
              <a:buFont typeface="Garamond" pitchFamily="18" charset="0"/>
              <a:buChar char="◦"/>
            </a:pPr>
            <a:r>
              <a:rPr lang="en-US" sz="1400" b="1" dirty="0">
                <a:solidFill>
                  <a:schemeClr val="accent1"/>
                </a:solidFill>
              </a:rPr>
              <a:t>OHS – How to safely use equipment</a:t>
            </a:r>
          </a:p>
          <a:p>
            <a:pPr marL="285750" indent="-182880" algn="l">
              <a:spcAft>
                <a:spcPts val="600"/>
              </a:spcAft>
              <a:buFont typeface="Garamond" pitchFamily="18" charset="0"/>
              <a:buChar char="◦"/>
            </a:pPr>
            <a:r>
              <a:rPr lang="en-US" sz="1400" b="1" dirty="0">
                <a:solidFill>
                  <a:schemeClr val="accent1"/>
                </a:solidFill>
              </a:rPr>
              <a:t>Feedback/reflection</a:t>
            </a:r>
          </a:p>
          <a:p>
            <a:pPr marL="285750" indent="-182880" algn="l">
              <a:spcAft>
                <a:spcPts val="600"/>
              </a:spcAft>
              <a:buFont typeface="Garamond" pitchFamily="18" charset="0"/>
              <a:buChar char="◦"/>
            </a:pPr>
            <a:r>
              <a:rPr lang="en-US" sz="1400" b="1" dirty="0">
                <a:solidFill>
                  <a:schemeClr val="accent1"/>
                </a:solidFill>
              </a:rPr>
              <a:t>Improvement for future lessons</a:t>
            </a:r>
          </a:p>
          <a:p>
            <a:pPr marL="285750" indent="-182880" algn="l">
              <a:spcAft>
                <a:spcPts val="600"/>
              </a:spcAft>
              <a:buFont typeface="Garamond" pitchFamily="18" charset="0"/>
              <a:buChar char="◦"/>
            </a:pPr>
            <a:r>
              <a:rPr lang="en-US" sz="1400" b="1" dirty="0">
                <a:solidFill>
                  <a:schemeClr val="accent1"/>
                </a:solidFill>
              </a:rPr>
              <a:t>Problem-solving</a:t>
            </a:r>
          </a:p>
          <a:p>
            <a:pPr marL="285750" indent="-182880" algn="l">
              <a:spcAft>
                <a:spcPts val="600"/>
              </a:spcAft>
              <a:buFont typeface="Garamond" pitchFamily="18" charset="0"/>
              <a:buChar char="◦"/>
            </a:pPr>
            <a:r>
              <a:rPr lang="en-US" sz="1400" b="1" dirty="0">
                <a:solidFill>
                  <a:schemeClr val="accent1"/>
                </a:solidFill>
              </a:rPr>
              <a:t>Responsibility of setting up and packing up materials.</a:t>
            </a:r>
          </a:p>
          <a:p>
            <a:pPr marL="285750" indent="-182880" algn="l">
              <a:spcAft>
                <a:spcPts val="600"/>
              </a:spcAft>
              <a:buFont typeface="Garamond" pitchFamily="18" charset="0"/>
              <a:buChar char="◦"/>
            </a:pPr>
            <a:r>
              <a:rPr lang="en-US" sz="1400" b="1" dirty="0">
                <a:solidFill>
                  <a:schemeClr val="accent1"/>
                </a:solidFill>
              </a:rPr>
              <a:t>Cultural Creativity</a:t>
            </a:r>
          </a:p>
          <a:p>
            <a:pPr marL="285750" indent="-182880" algn="l">
              <a:spcAft>
                <a:spcPts val="600"/>
              </a:spcAft>
              <a:buFont typeface="Garamond" pitchFamily="18" charset="0"/>
              <a:buChar char="◦"/>
            </a:pPr>
            <a:r>
              <a:rPr lang="en-US" sz="1400" b="1" dirty="0">
                <a:solidFill>
                  <a:schemeClr val="accent1"/>
                </a:solidFill>
              </a:rPr>
              <a:t>Celtic design</a:t>
            </a:r>
          </a:p>
          <a:p>
            <a:pPr marL="285750" indent="-182880" algn="l">
              <a:spcAft>
                <a:spcPts val="600"/>
              </a:spcAft>
              <a:buFont typeface="Garamond" pitchFamily="18" charset="0"/>
              <a:buChar char="◦"/>
            </a:pPr>
            <a:endParaRPr lang="en-US" sz="1200" b="1" dirty="0">
              <a:solidFill>
                <a:schemeClr val="accent1"/>
              </a:solidFill>
            </a:endParaRPr>
          </a:p>
        </p:txBody>
      </p:sp>
      <p:pic>
        <p:nvPicPr>
          <p:cNvPr id="44" name="Picture 43">
            <a:extLst>
              <a:ext uri="{FF2B5EF4-FFF2-40B4-BE49-F238E27FC236}">
                <a16:creationId xmlns:a16="http://schemas.microsoft.com/office/drawing/2014/main" id="{F4DCF13C-D9CD-4B36-B98E-B6DD98140DEA}"/>
              </a:ext>
            </a:extLst>
          </p:cNvPr>
          <p:cNvPicPr>
            <a:picLocks noChangeAspect="1"/>
          </p:cNvPicPr>
          <p:nvPr/>
        </p:nvPicPr>
        <p:blipFill>
          <a:blip r:embed="rId3"/>
          <a:stretch>
            <a:fillRect/>
          </a:stretch>
        </p:blipFill>
        <p:spPr>
          <a:xfrm>
            <a:off x="1579131" y="101423"/>
            <a:ext cx="3649465" cy="1981130"/>
          </a:xfrm>
          <a:prstGeom prst="rect">
            <a:avLst/>
          </a:prstGeom>
        </p:spPr>
      </p:pic>
      <p:pic>
        <p:nvPicPr>
          <p:cNvPr id="45" name="Picture 44">
            <a:extLst>
              <a:ext uri="{FF2B5EF4-FFF2-40B4-BE49-F238E27FC236}">
                <a16:creationId xmlns:a16="http://schemas.microsoft.com/office/drawing/2014/main" id="{81A6954F-E349-448F-8887-77B79E6CDADD}"/>
              </a:ext>
            </a:extLst>
          </p:cNvPr>
          <p:cNvPicPr>
            <a:picLocks noChangeAspect="1"/>
          </p:cNvPicPr>
          <p:nvPr/>
        </p:nvPicPr>
        <p:blipFill>
          <a:blip r:embed="rId4"/>
          <a:stretch>
            <a:fillRect/>
          </a:stretch>
        </p:blipFill>
        <p:spPr>
          <a:xfrm>
            <a:off x="1132481" y="5506202"/>
            <a:ext cx="4172373" cy="1111899"/>
          </a:xfrm>
          <a:prstGeom prst="rect">
            <a:avLst/>
          </a:prstGeom>
        </p:spPr>
      </p:pic>
      <p:pic>
        <p:nvPicPr>
          <p:cNvPr id="16" name="Picture 15">
            <a:extLst>
              <a:ext uri="{FF2B5EF4-FFF2-40B4-BE49-F238E27FC236}">
                <a16:creationId xmlns:a16="http://schemas.microsoft.com/office/drawing/2014/main" id="{3BA32D90-76ED-4B36-B8F2-E4655EE05CC1}"/>
              </a:ext>
            </a:extLst>
          </p:cNvPr>
          <p:cNvPicPr/>
          <p:nvPr/>
        </p:nvPicPr>
        <p:blipFill>
          <a:blip r:embed="rId5">
            <a:extLst>
              <a:ext uri="{28A0092B-C50C-407E-A947-70E740481C1C}">
                <a14:useLocalDpi xmlns:a14="http://schemas.microsoft.com/office/drawing/2010/main" val="0"/>
              </a:ext>
            </a:extLst>
          </a:blip>
          <a:stretch>
            <a:fillRect/>
          </a:stretch>
        </p:blipFill>
        <p:spPr>
          <a:xfrm>
            <a:off x="8814406" y="316383"/>
            <a:ext cx="1312336" cy="1380466"/>
          </a:xfrm>
          <a:prstGeom prst="rect">
            <a:avLst/>
          </a:prstGeom>
        </p:spPr>
      </p:pic>
    </p:spTree>
    <p:extLst>
      <p:ext uri="{BB962C8B-B14F-4D97-AF65-F5344CB8AC3E}">
        <p14:creationId xmlns:p14="http://schemas.microsoft.com/office/powerpoint/2010/main" val="25753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F7CFB609-BCB5-48F3-A772-96674F30B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345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52251B70-2108-41BA-AC72-B834434C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1D2369D4-64C4-40CA-B2FC-743453FA2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24" name="Rectangle 123">
            <a:extLst>
              <a:ext uri="{FF2B5EF4-FFF2-40B4-BE49-F238E27FC236}">
                <a16:creationId xmlns:a16="http://schemas.microsoft.com/office/drawing/2014/main" id="{73AD138D-C229-40D8-842E-020743C02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7844638" y="1444331"/>
            <a:ext cx="3238501" cy="1079794"/>
          </a:xfrm>
        </p:spPr>
        <p:txBody>
          <a:bodyPr vert="horz" lIns="91440" tIns="45720" rIns="91440" bIns="45720" rtlCol="0" anchor="ctr">
            <a:noAutofit/>
          </a:bodyPr>
          <a:lstStyle/>
          <a:p>
            <a:r>
              <a:rPr lang="en-US" sz="1600" b="1" dirty="0">
                <a:latin typeface="Aharoni" panose="02010803020104030203" pitchFamily="2" charset="-79"/>
                <a:cs typeface="Aharoni" panose="02010803020104030203" pitchFamily="2" charset="-79"/>
              </a:rPr>
              <a:t>CROSS-Curriculum </a:t>
            </a:r>
            <a:br>
              <a:rPr lang="en-US" sz="1600" b="1" dirty="0">
                <a:latin typeface="Aharoni" panose="02010803020104030203" pitchFamily="2" charset="-79"/>
                <a:cs typeface="Aharoni" panose="02010803020104030203" pitchFamily="2" charset="-79"/>
              </a:rPr>
            </a:br>
            <a:r>
              <a:rPr lang="en-US" sz="1600" b="1" dirty="0">
                <a:latin typeface="Aharoni" panose="02010803020104030203" pitchFamily="2" charset="-79"/>
                <a:cs typeface="Aharoni" panose="02010803020104030203" pitchFamily="2" charset="-79"/>
              </a:rPr>
              <a:t>Literacy &amp; numeracy WRS/PDS &amp;   </a:t>
            </a:r>
            <a:r>
              <a:rPr lang="en-US" sz="1600" b="1" dirty="0">
                <a:solidFill>
                  <a:schemeClr val="tx1"/>
                </a:solidFill>
                <a:latin typeface="Aharoni" panose="02010803020104030203" pitchFamily="2" charset="-79"/>
                <a:cs typeface="Aharoni" panose="02010803020104030203" pitchFamily="2" charset="-79"/>
              </a:rPr>
              <a:t>YEAR 8  HUMANITIES </a:t>
            </a:r>
            <a:br>
              <a:rPr lang="en-US" sz="1600" b="1" dirty="0">
                <a:solidFill>
                  <a:schemeClr val="tx1"/>
                </a:solidFill>
                <a:latin typeface="Aharoni" panose="02010803020104030203" pitchFamily="2" charset="-79"/>
                <a:cs typeface="Aharoni" panose="02010803020104030203" pitchFamily="2" charset="-79"/>
              </a:rPr>
            </a:br>
            <a:r>
              <a:rPr lang="en-US" sz="1600" b="1" dirty="0">
                <a:solidFill>
                  <a:schemeClr val="tx1"/>
                </a:solidFill>
                <a:latin typeface="Aharoni" panose="02010803020104030203" pitchFamily="2" charset="-79"/>
                <a:cs typeface="Aharoni" panose="02010803020104030203" pitchFamily="2" charset="-79"/>
              </a:rPr>
              <a:t>POLYNESIAN EXPANSIon</a:t>
            </a:r>
            <a:br>
              <a:rPr lang="en-US" sz="1600" b="1" dirty="0">
                <a:solidFill>
                  <a:schemeClr val="tx1"/>
                </a:solidFill>
                <a:latin typeface="Aharoni" panose="02010803020104030203" pitchFamily="2" charset="-79"/>
                <a:cs typeface="Aharoni" panose="02010803020104030203" pitchFamily="2" charset="-79"/>
              </a:rPr>
            </a:br>
            <a:r>
              <a:rPr lang="en-US" sz="1600" b="1" dirty="0">
                <a:solidFill>
                  <a:schemeClr val="tx1"/>
                </a:solidFill>
                <a:latin typeface="Aharoni" panose="02010803020104030203" pitchFamily="2" charset="-79"/>
                <a:cs typeface="Aharoni" panose="02010803020104030203" pitchFamily="2" charset="-79"/>
              </a:rPr>
              <a:t>MINI MUSEUM</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7844638" y="4746488"/>
            <a:ext cx="3238500" cy="1021852"/>
          </a:xfrm>
        </p:spPr>
        <p:txBody>
          <a:bodyPr vert="horz" lIns="91440" tIns="45720" rIns="91440" bIns="45720" rtlCol="0">
            <a:normAutofit/>
          </a:bodyPr>
          <a:lstStyle/>
          <a:p>
            <a:pPr>
              <a:lnSpc>
                <a:spcPct val="100000"/>
              </a:lnSpc>
              <a:spcAft>
                <a:spcPts val="600"/>
              </a:spcAft>
            </a:pPr>
            <a:endParaRPr lang="en-US" b="1"/>
          </a:p>
          <a:p>
            <a:pPr>
              <a:lnSpc>
                <a:spcPct val="100000"/>
              </a:lnSpc>
              <a:spcAft>
                <a:spcPts val="600"/>
              </a:spcAft>
            </a:pPr>
            <a:endParaRPr lang="en-US" b="1"/>
          </a:p>
        </p:txBody>
      </p:sp>
      <p:sp>
        <p:nvSpPr>
          <p:cNvPr id="126" name="Rectangle 125">
            <a:extLst>
              <a:ext uri="{FF2B5EF4-FFF2-40B4-BE49-F238E27FC236}">
                <a16:creationId xmlns:a16="http://schemas.microsoft.com/office/drawing/2014/main" id="{2B1BAE5E-7CC8-40AD-9A7E-0469E24407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8" name="Straight Connector 127">
            <a:extLst>
              <a:ext uri="{FF2B5EF4-FFF2-40B4-BE49-F238E27FC236}">
                <a16:creationId xmlns:a16="http://schemas.microsoft.com/office/drawing/2014/main" id="{101E6AB6-0657-4BF2-816B-443C9809C4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493DB97-1EF9-40FC-9DAC-B23D646962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FD9D93B-46F0-47D0-9A9E-8E60DA3FA8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335F015-E099-407A-8D39-4FFFE576BA2D}"/>
              </a:ext>
            </a:extLst>
          </p:cNvPr>
          <p:cNvSpPr txBox="1"/>
          <p:nvPr/>
        </p:nvSpPr>
        <p:spPr>
          <a:xfrm>
            <a:off x="7844639" y="2524125"/>
            <a:ext cx="3318662" cy="3866258"/>
          </a:xfrm>
          <a:prstGeom prst="rect">
            <a:avLst/>
          </a:prstGeom>
          <a:noFill/>
        </p:spPr>
        <p:txBody>
          <a:bodyPr wrap="square">
            <a:spAutoFit/>
          </a:bodyPr>
          <a:lstStyle/>
          <a:p>
            <a:pPr marL="285750" indent="-182880" algn="l">
              <a:spcAft>
                <a:spcPts val="600"/>
              </a:spcAft>
              <a:buFont typeface="Garamond" pitchFamily="18" charset="0"/>
              <a:buChar char="◦"/>
            </a:pPr>
            <a:r>
              <a:rPr lang="en-US" sz="1400" b="1" dirty="0">
                <a:solidFill>
                  <a:schemeClr val="accent1"/>
                </a:solidFill>
              </a:rPr>
              <a:t>Primary &amp; Secondary Sources</a:t>
            </a:r>
          </a:p>
          <a:p>
            <a:pPr marL="285750" indent="-182880" algn="l">
              <a:spcAft>
                <a:spcPts val="600"/>
              </a:spcAft>
              <a:buFont typeface="Garamond" pitchFamily="18" charset="0"/>
              <a:buChar char="◦"/>
            </a:pPr>
            <a:r>
              <a:rPr lang="en-US" sz="1400" b="1" dirty="0">
                <a:solidFill>
                  <a:schemeClr val="accent1"/>
                </a:solidFill>
              </a:rPr>
              <a:t>Sustainability</a:t>
            </a:r>
          </a:p>
          <a:p>
            <a:pPr marL="285750" indent="-182880" algn="l">
              <a:spcAft>
                <a:spcPts val="600"/>
              </a:spcAft>
              <a:buFont typeface="Garamond" pitchFamily="18" charset="0"/>
              <a:buChar char="◦"/>
            </a:pPr>
            <a:r>
              <a:rPr lang="en-US" sz="1400" b="1" dirty="0">
                <a:solidFill>
                  <a:schemeClr val="accent1"/>
                </a:solidFill>
              </a:rPr>
              <a:t>Creative Designs from various Islands</a:t>
            </a:r>
          </a:p>
          <a:p>
            <a:pPr marL="285750" indent="-182880" algn="l">
              <a:spcAft>
                <a:spcPts val="600"/>
              </a:spcAft>
              <a:buFont typeface="Garamond" pitchFamily="18" charset="0"/>
              <a:buChar char="◦"/>
            </a:pPr>
            <a:r>
              <a:rPr lang="en-US" sz="1400" b="1" dirty="0">
                <a:solidFill>
                  <a:schemeClr val="accent1"/>
                </a:solidFill>
              </a:rPr>
              <a:t>Recycling natural materials</a:t>
            </a:r>
          </a:p>
          <a:p>
            <a:pPr marL="285750" indent="-182880" algn="l">
              <a:spcAft>
                <a:spcPts val="600"/>
              </a:spcAft>
              <a:buFont typeface="Garamond" pitchFamily="18" charset="0"/>
              <a:buChar char="◦"/>
            </a:pPr>
            <a:r>
              <a:rPr lang="en-US" sz="1400" b="1" dirty="0">
                <a:solidFill>
                  <a:schemeClr val="accent1"/>
                </a:solidFill>
              </a:rPr>
              <a:t>History – stories and Carvings</a:t>
            </a:r>
          </a:p>
          <a:p>
            <a:pPr marL="285750" indent="-182880" algn="l">
              <a:spcAft>
                <a:spcPts val="600"/>
              </a:spcAft>
              <a:buFont typeface="Garamond" pitchFamily="18" charset="0"/>
              <a:buChar char="◦"/>
            </a:pPr>
            <a:r>
              <a:rPr lang="en-US" sz="1400" b="1" dirty="0">
                <a:solidFill>
                  <a:schemeClr val="accent1"/>
                </a:solidFill>
              </a:rPr>
              <a:t>Past to present </a:t>
            </a:r>
          </a:p>
          <a:p>
            <a:pPr marL="285750" indent="-182880" algn="l">
              <a:spcAft>
                <a:spcPts val="600"/>
              </a:spcAft>
              <a:buFont typeface="Garamond" pitchFamily="18" charset="0"/>
              <a:buChar char="◦"/>
            </a:pPr>
            <a:r>
              <a:rPr lang="en-US" sz="1400" b="1" dirty="0">
                <a:solidFill>
                  <a:schemeClr val="accent1"/>
                </a:solidFill>
              </a:rPr>
              <a:t>Problem-solving</a:t>
            </a:r>
          </a:p>
          <a:p>
            <a:pPr marL="285750" indent="-182880" algn="l">
              <a:spcAft>
                <a:spcPts val="600"/>
              </a:spcAft>
              <a:buFont typeface="Garamond" pitchFamily="18" charset="0"/>
              <a:buChar char="◦"/>
            </a:pPr>
            <a:r>
              <a:rPr lang="en-US" sz="1400" b="1" dirty="0">
                <a:solidFill>
                  <a:schemeClr val="accent1"/>
                </a:solidFill>
              </a:rPr>
              <a:t>Responsibility of setting up and packing up materials.</a:t>
            </a:r>
          </a:p>
          <a:p>
            <a:pPr marL="285750" indent="-182880" algn="l">
              <a:spcAft>
                <a:spcPts val="600"/>
              </a:spcAft>
              <a:buFont typeface="Garamond" pitchFamily="18" charset="0"/>
              <a:buChar char="◦"/>
            </a:pPr>
            <a:r>
              <a:rPr lang="en-US" sz="1400" b="1" dirty="0">
                <a:solidFill>
                  <a:schemeClr val="accent1"/>
                </a:solidFill>
              </a:rPr>
              <a:t>Cultural Creativity</a:t>
            </a:r>
          </a:p>
          <a:p>
            <a:pPr marL="285750" indent="-182880" algn="l">
              <a:spcAft>
                <a:spcPts val="600"/>
              </a:spcAft>
              <a:buFont typeface="Garamond" pitchFamily="18" charset="0"/>
              <a:buChar char="◦"/>
            </a:pPr>
            <a:r>
              <a:rPr lang="en-US" sz="1400" b="1" dirty="0">
                <a:solidFill>
                  <a:schemeClr val="accent1"/>
                </a:solidFill>
              </a:rPr>
              <a:t>Contextualise Indigenous history across the world</a:t>
            </a:r>
          </a:p>
          <a:p>
            <a:pPr marL="285750" indent="-182880" algn="l">
              <a:spcAft>
                <a:spcPts val="600"/>
              </a:spcAft>
              <a:buFont typeface="Garamond" pitchFamily="18" charset="0"/>
              <a:buChar char="◦"/>
            </a:pPr>
            <a:endParaRPr lang="en-US" sz="1200" b="1" dirty="0">
              <a:solidFill>
                <a:schemeClr val="accent1"/>
              </a:solidFill>
            </a:endParaRPr>
          </a:p>
        </p:txBody>
      </p:sp>
      <p:pic>
        <p:nvPicPr>
          <p:cNvPr id="16" name="Picture 15">
            <a:extLst>
              <a:ext uri="{FF2B5EF4-FFF2-40B4-BE49-F238E27FC236}">
                <a16:creationId xmlns:a16="http://schemas.microsoft.com/office/drawing/2014/main" id="{17FC1101-E6F1-46CB-928E-5E22A98B137C}"/>
              </a:ext>
            </a:extLst>
          </p:cNvPr>
          <p:cNvPicPr>
            <a:picLocks noChangeAspect="1"/>
          </p:cNvPicPr>
          <p:nvPr/>
        </p:nvPicPr>
        <p:blipFill>
          <a:blip r:embed="rId2"/>
          <a:stretch>
            <a:fillRect/>
          </a:stretch>
        </p:blipFill>
        <p:spPr>
          <a:xfrm>
            <a:off x="43211" y="102014"/>
            <a:ext cx="2855825" cy="4717636"/>
          </a:xfrm>
          <a:prstGeom prst="rect">
            <a:avLst/>
          </a:prstGeom>
        </p:spPr>
      </p:pic>
      <p:pic>
        <p:nvPicPr>
          <p:cNvPr id="17" name="Picture 16">
            <a:extLst>
              <a:ext uri="{FF2B5EF4-FFF2-40B4-BE49-F238E27FC236}">
                <a16:creationId xmlns:a16="http://schemas.microsoft.com/office/drawing/2014/main" id="{5C55DD9C-E339-40B1-9CAB-10E259CEE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246" y="127064"/>
            <a:ext cx="3749528" cy="2109109"/>
          </a:xfrm>
          <a:prstGeom prst="rect">
            <a:avLst/>
          </a:prstGeom>
        </p:spPr>
      </p:pic>
      <p:pic>
        <p:nvPicPr>
          <p:cNvPr id="18" name="Picture 17">
            <a:extLst>
              <a:ext uri="{FF2B5EF4-FFF2-40B4-BE49-F238E27FC236}">
                <a16:creationId xmlns:a16="http://schemas.microsoft.com/office/drawing/2014/main" id="{724FF3D8-D030-427E-AEBC-24A983280F73}"/>
              </a:ext>
            </a:extLst>
          </p:cNvPr>
          <p:cNvPicPr>
            <a:picLocks noChangeAspect="1"/>
          </p:cNvPicPr>
          <p:nvPr/>
        </p:nvPicPr>
        <p:blipFill>
          <a:blip r:embed="rId4"/>
          <a:stretch>
            <a:fillRect/>
          </a:stretch>
        </p:blipFill>
        <p:spPr>
          <a:xfrm>
            <a:off x="3551975" y="2425154"/>
            <a:ext cx="2267800" cy="2546803"/>
          </a:xfrm>
          <a:prstGeom prst="rect">
            <a:avLst/>
          </a:prstGeom>
        </p:spPr>
      </p:pic>
      <p:pic>
        <p:nvPicPr>
          <p:cNvPr id="19" name="Picture 18">
            <a:extLst>
              <a:ext uri="{FF2B5EF4-FFF2-40B4-BE49-F238E27FC236}">
                <a16:creationId xmlns:a16="http://schemas.microsoft.com/office/drawing/2014/main" id="{DB34F015-2B6D-4AFE-B2E3-1683B1C0B0D3}"/>
              </a:ext>
            </a:extLst>
          </p:cNvPr>
          <p:cNvPicPr>
            <a:picLocks noChangeAspect="1"/>
          </p:cNvPicPr>
          <p:nvPr/>
        </p:nvPicPr>
        <p:blipFill>
          <a:blip r:embed="rId5"/>
          <a:stretch>
            <a:fillRect/>
          </a:stretch>
        </p:blipFill>
        <p:spPr>
          <a:xfrm>
            <a:off x="214295" y="5124450"/>
            <a:ext cx="6452103" cy="1428750"/>
          </a:xfrm>
          <a:prstGeom prst="rect">
            <a:avLst/>
          </a:prstGeom>
        </p:spPr>
      </p:pic>
      <p:pic>
        <p:nvPicPr>
          <p:cNvPr id="20" name="Picture 19">
            <a:extLst>
              <a:ext uri="{FF2B5EF4-FFF2-40B4-BE49-F238E27FC236}">
                <a16:creationId xmlns:a16="http://schemas.microsoft.com/office/drawing/2014/main" id="{61DBBB13-6366-42D0-90FC-D841CB62CE5D}"/>
              </a:ext>
            </a:extLst>
          </p:cNvPr>
          <p:cNvPicPr/>
          <p:nvPr/>
        </p:nvPicPr>
        <p:blipFill>
          <a:blip r:embed="rId6">
            <a:extLst>
              <a:ext uri="{28A0092B-C50C-407E-A947-70E740481C1C}">
                <a14:useLocalDpi xmlns:a14="http://schemas.microsoft.com/office/drawing/2010/main" val="0"/>
              </a:ext>
            </a:extLst>
          </a:blip>
          <a:stretch>
            <a:fillRect/>
          </a:stretch>
        </p:blipFill>
        <p:spPr>
          <a:xfrm>
            <a:off x="8854947" y="238126"/>
            <a:ext cx="1238974" cy="1204901"/>
          </a:xfrm>
          <a:prstGeom prst="rect">
            <a:avLst/>
          </a:prstGeom>
        </p:spPr>
      </p:pic>
    </p:spTree>
    <p:extLst>
      <p:ext uri="{BB962C8B-B14F-4D97-AF65-F5344CB8AC3E}">
        <p14:creationId xmlns:p14="http://schemas.microsoft.com/office/powerpoint/2010/main" val="379042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154D6-3389-47DE-9FC8-62A9EF67CE43}"/>
              </a:ext>
            </a:extLst>
          </p:cNvPr>
          <p:cNvSpPr>
            <a:spLocks noGrp="1"/>
          </p:cNvSpPr>
          <p:nvPr>
            <p:ph type="title"/>
          </p:nvPr>
        </p:nvSpPr>
        <p:spPr/>
        <p:txBody>
          <a:bodyPr/>
          <a:lstStyle/>
          <a:p>
            <a:pPr algn="ctr"/>
            <a:r>
              <a:rPr lang="en-US" b="1" dirty="0"/>
              <a:t>Tattoos that signify a personal journey </a:t>
            </a:r>
            <a:br>
              <a:rPr lang="en-US" b="1" dirty="0"/>
            </a:br>
            <a:r>
              <a:rPr lang="en-US" b="1" dirty="0"/>
              <a:t>or a family lineage</a:t>
            </a:r>
          </a:p>
        </p:txBody>
      </p:sp>
      <p:pic>
        <p:nvPicPr>
          <p:cNvPr id="5" name="Content Placeholder 4">
            <a:extLst>
              <a:ext uri="{FF2B5EF4-FFF2-40B4-BE49-F238E27FC236}">
                <a16:creationId xmlns:a16="http://schemas.microsoft.com/office/drawing/2014/main" id="{EDAF8F59-37FF-4698-BC90-BEC93BC2BFF6}"/>
              </a:ext>
            </a:extLst>
          </p:cNvPr>
          <p:cNvPicPr>
            <a:picLocks noGrp="1" noChangeAspect="1"/>
          </p:cNvPicPr>
          <p:nvPr>
            <p:ph idx="1"/>
          </p:nvPr>
        </p:nvPicPr>
        <p:blipFill>
          <a:blip r:embed="rId2"/>
          <a:stretch>
            <a:fillRect/>
          </a:stretch>
        </p:blipFill>
        <p:spPr>
          <a:xfrm>
            <a:off x="427574" y="1894231"/>
            <a:ext cx="3905109" cy="3363912"/>
          </a:xfrm>
        </p:spPr>
      </p:pic>
      <p:pic>
        <p:nvPicPr>
          <p:cNvPr id="7" name="Picture 6">
            <a:extLst>
              <a:ext uri="{FF2B5EF4-FFF2-40B4-BE49-F238E27FC236}">
                <a16:creationId xmlns:a16="http://schemas.microsoft.com/office/drawing/2014/main" id="{C2830E04-10A6-4826-AEAA-17ABEFEFDBEB}"/>
              </a:ext>
            </a:extLst>
          </p:cNvPr>
          <p:cNvPicPr>
            <a:picLocks noChangeAspect="1"/>
          </p:cNvPicPr>
          <p:nvPr/>
        </p:nvPicPr>
        <p:blipFill>
          <a:blip r:embed="rId3"/>
          <a:stretch>
            <a:fillRect/>
          </a:stretch>
        </p:blipFill>
        <p:spPr>
          <a:xfrm>
            <a:off x="4435650" y="1917593"/>
            <a:ext cx="2171700" cy="3531755"/>
          </a:xfrm>
          <a:prstGeom prst="rect">
            <a:avLst/>
          </a:prstGeom>
        </p:spPr>
      </p:pic>
      <p:pic>
        <p:nvPicPr>
          <p:cNvPr id="9" name="Picture 8">
            <a:extLst>
              <a:ext uri="{FF2B5EF4-FFF2-40B4-BE49-F238E27FC236}">
                <a16:creationId xmlns:a16="http://schemas.microsoft.com/office/drawing/2014/main" id="{82A1FA5E-F899-4F9C-A82E-43C6B94E9C66}"/>
              </a:ext>
            </a:extLst>
          </p:cNvPr>
          <p:cNvPicPr>
            <a:picLocks noChangeAspect="1"/>
          </p:cNvPicPr>
          <p:nvPr/>
        </p:nvPicPr>
        <p:blipFill>
          <a:blip r:embed="rId4"/>
          <a:stretch>
            <a:fillRect/>
          </a:stretch>
        </p:blipFill>
        <p:spPr>
          <a:xfrm>
            <a:off x="9747076" y="1775041"/>
            <a:ext cx="1857375" cy="2514600"/>
          </a:xfrm>
          <a:prstGeom prst="rect">
            <a:avLst/>
          </a:prstGeom>
        </p:spPr>
      </p:pic>
      <p:pic>
        <p:nvPicPr>
          <p:cNvPr id="11" name="Picture 10">
            <a:extLst>
              <a:ext uri="{FF2B5EF4-FFF2-40B4-BE49-F238E27FC236}">
                <a16:creationId xmlns:a16="http://schemas.microsoft.com/office/drawing/2014/main" id="{1AA998A1-7CD5-4C91-BA3F-EA2CFAE301E7}"/>
              </a:ext>
            </a:extLst>
          </p:cNvPr>
          <p:cNvPicPr>
            <a:picLocks noChangeAspect="1"/>
          </p:cNvPicPr>
          <p:nvPr/>
        </p:nvPicPr>
        <p:blipFill>
          <a:blip r:embed="rId5"/>
          <a:stretch>
            <a:fillRect/>
          </a:stretch>
        </p:blipFill>
        <p:spPr>
          <a:xfrm>
            <a:off x="6817274" y="1894231"/>
            <a:ext cx="2782607" cy="1973261"/>
          </a:xfrm>
          <a:prstGeom prst="rect">
            <a:avLst/>
          </a:prstGeom>
        </p:spPr>
      </p:pic>
      <p:pic>
        <p:nvPicPr>
          <p:cNvPr id="13" name="Picture 12">
            <a:extLst>
              <a:ext uri="{FF2B5EF4-FFF2-40B4-BE49-F238E27FC236}">
                <a16:creationId xmlns:a16="http://schemas.microsoft.com/office/drawing/2014/main" id="{D53E3DB6-76D8-4029-8248-5ECE08442F8F}"/>
              </a:ext>
            </a:extLst>
          </p:cNvPr>
          <p:cNvPicPr>
            <a:picLocks noChangeAspect="1"/>
          </p:cNvPicPr>
          <p:nvPr/>
        </p:nvPicPr>
        <p:blipFill>
          <a:blip r:embed="rId6"/>
          <a:stretch>
            <a:fillRect/>
          </a:stretch>
        </p:blipFill>
        <p:spPr>
          <a:xfrm>
            <a:off x="6817273" y="4464825"/>
            <a:ext cx="4069801" cy="1914525"/>
          </a:xfrm>
          <a:prstGeom prst="rect">
            <a:avLst/>
          </a:prstGeom>
        </p:spPr>
      </p:pic>
    </p:spTree>
    <p:extLst>
      <p:ext uri="{BB962C8B-B14F-4D97-AF65-F5344CB8AC3E}">
        <p14:creationId xmlns:p14="http://schemas.microsoft.com/office/powerpoint/2010/main" val="3357880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D5851415-CF4E-4C41-9E36-04E444B51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r="706" b="1"/>
          <a:stretch/>
        </p:blipFill>
        <p:spPr>
          <a:xfrm>
            <a:off x="103583" y="2958455"/>
            <a:ext cx="6099048" cy="3455074"/>
          </a:xfrm>
          <a:prstGeom prst="rect">
            <a:avLst/>
          </a:prstGeom>
        </p:spPr>
      </p:pic>
      <p:sp>
        <p:nvSpPr>
          <p:cNvPr id="77" name="Rectangle 76">
            <a:extLst>
              <a:ext uri="{FF2B5EF4-FFF2-40B4-BE49-F238E27FC236}">
                <a16:creationId xmlns:a16="http://schemas.microsoft.com/office/drawing/2014/main" id="{3EA2D33E-BAA2-467B-80B0-8887D9A99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3804945" cy="6382512"/>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6067C508-2065-42E3-98D2-F3A9B8339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646" y="402336"/>
            <a:ext cx="3474720" cy="605332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574159" y="1660084"/>
            <a:ext cx="3147693" cy="5210557"/>
          </a:xfrm>
        </p:spPr>
        <p:txBody>
          <a:bodyPr vert="horz" lIns="91440" tIns="45720" rIns="91440" bIns="45720" rtlCol="0" anchor="b">
            <a:normAutofit fontScale="90000"/>
          </a:bodyPr>
          <a:lstStyle/>
          <a:p>
            <a:pPr marL="102870">
              <a:spcAft>
                <a:spcPts val="600"/>
              </a:spcAft>
            </a:pPr>
            <a:br>
              <a:rPr lang="en-US" sz="1600" b="1" dirty="0">
                <a:solidFill>
                  <a:schemeClr val="accent1"/>
                </a:solidFill>
              </a:rPr>
            </a:br>
            <a:r>
              <a:rPr lang="en-US" sz="1600" b="1" dirty="0">
                <a:solidFill>
                  <a:schemeClr val="accent1"/>
                </a:solidFill>
              </a:rPr>
              <a:t>* </a:t>
            </a:r>
            <a:r>
              <a:rPr lang="en-US" sz="1800" b="1" dirty="0">
                <a:solidFill>
                  <a:schemeClr val="accent1">
                    <a:lumMod val="75000"/>
                  </a:schemeClr>
                </a:solidFill>
              </a:rPr>
              <a:t>Cultural knowledge and understanding</a:t>
            </a:r>
            <a:br>
              <a:rPr lang="en-US" sz="1800" b="1" dirty="0">
                <a:solidFill>
                  <a:schemeClr val="accent1">
                    <a:lumMod val="75000"/>
                  </a:schemeClr>
                </a:solidFill>
              </a:rPr>
            </a:br>
            <a:r>
              <a:rPr lang="en-US" sz="1800" b="1" dirty="0">
                <a:solidFill>
                  <a:schemeClr val="accent1">
                    <a:lumMod val="75000"/>
                  </a:schemeClr>
                </a:solidFill>
              </a:rPr>
              <a:t>* Haka – Cultural significance, meaning and pronunciation of words, the language</a:t>
            </a:r>
            <a:br>
              <a:rPr lang="en-US" sz="1800" b="1" dirty="0">
                <a:solidFill>
                  <a:schemeClr val="accent1">
                    <a:lumMod val="75000"/>
                  </a:schemeClr>
                </a:solidFill>
              </a:rPr>
            </a:br>
            <a:r>
              <a:rPr lang="en-US" sz="1800" b="1" dirty="0">
                <a:solidFill>
                  <a:schemeClr val="accent1">
                    <a:lumMod val="75000"/>
                  </a:schemeClr>
                </a:solidFill>
              </a:rPr>
              <a:t>* Students become the teachers – participation </a:t>
            </a:r>
            <a:br>
              <a:rPr lang="en-US" sz="1800" b="1" dirty="0">
                <a:solidFill>
                  <a:schemeClr val="accent1">
                    <a:lumMod val="75000"/>
                  </a:schemeClr>
                </a:solidFill>
              </a:rPr>
            </a:br>
            <a:r>
              <a:rPr lang="en-US" sz="1800" b="1" dirty="0">
                <a:solidFill>
                  <a:schemeClr val="accent1">
                    <a:lumMod val="75000"/>
                  </a:schemeClr>
                </a:solidFill>
              </a:rPr>
              <a:t>* Leadership training and support.</a:t>
            </a:r>
            <a:br>
              <a:rPr lang="en-US" sz="1800" b="1" dirty="0">
                <a:solidFill>
                  <a:schemeClr val="accent1">
                    <a:lumMod val="75000"/>
                  </a:schemeClr>
                </a:solidFill>
              </a:rPr>
            </a:br>
            <a:r>
              <a:rPr lang="en-US" sz="1800" b="1" dirty="0">
                <a:solidFill>
                  <a:schemeClr val="accent1">
                    <a:lumMod val="75000"/>
                  </a:schemeClr>
                </a:solidFill>
              </a:rPr>
              <a:t>* Planning and organising resources</a:t>
            </a:r>
            <a:br>
              <a:rPr lang="en-US" sz="1800" b="1" dirty="0">
                <a:solidFill>
                  <a:schemeClr val="accent1">
                    <a:lumMod val="75000"/>
                  </a:schemeClr>
                </a:solidFill>
              </a:rPr>
            </a:br>
            <a:r>
              <a:rPr lang="en-US" sz="1800" b="1" dirty="0">
                <a:solidFill>
                  <a:schemeClr val="accent1">
                    <a:lumMod val="75000"/>
                  </a:schemeClr>
                </a:solidFill>
              </a:rPr>
              <a:t>* Budgeting and sourcing funds</a:t>
            </a:r>
            <a:br>
              <a:rPr lang="en-US" sz="1800" b="1" dirty="0">
                <a:solidFill>
                  <a:schemeClr val="accent1">
                    <a:lumMod val="75000"/>
                  </a:schemeClr>
                </a:solidFill>
              </a:rPr>
            </a:br>
            <a:r>
              <a:rPr lang="en-US" sz="1800" b="1" dirty="0">
                <a:solidFill>
                  <a:schemeClr val="accent1">
                    <a:lumMod val="75000"/>
                  </a:schemeClr>
                </a:solidFill>
              </a:rPr>
              <a:t>* Presentations to Principal requesting funding.</a:t>
            </a:r>
            <a:br>
              <a:rPr lang="en-US" sz="1800" b="1" dirty="0">
                <a:solidFill>
                  <a:schemeClr val="accent1">
                    <a:lumMod val="75000"/>
                  </a:schemeClr>
                </a:solidFill>
              </a:rPr>
            </a:br>
            <a:r>
              <a:rPr lang="en-US" sz="1800" b="1" dirty="0">
                <a:solidFill>
                  <a:schemeClr val="accent1">
                    <a:lumMod val="75000"/>
                  </a:schemeClr>
                </a:solidFill>
              </a:rPr>
              <a:t>* Articulating needs and how it relates to learning </a:t>
            </a:r>
            <a:br>
              <a:rPr lang="en-US" sz="1800" b="1" dirty="0">
                <a:solidFill>
                  <a:schemeClr val="accent1">
                    <a:lumMod val="75000"/>
                  </a:schemeClr>
                </a:solidFill>
              </a:rPr>
            </a:br>
            <a:r>
              <a:rPr lang="en-US" sz="1600" b="1" dirty="0">
                <a:solidFill>
                  <a:schemeClr val="accent1">
                    <a:lumMod val="75000"/>
                  </a:schemeClr>
                </a:solidFill>
              </a:rPr>
              <a:t>* Learning respect and acceptance at any level of understanding culture.</a:t>
            </a:r>
            <a:br>
              <a:rPr lang="en-US" sz="1600" b="1" dirty="0">
                <a:solidFill>
                  <a:schemeClr val="accent1">
                    <a:lumMod val="75000"/>
                  </a:schemeClr>
                </a:solidFill>
              </a:rPr>
            </a:br>
            <a:br>
              <a:rPr lang="en-US" sz="1600" b="1" dirty="0">
                <a:solidFill>
                  <a:schemeClr val="accent1"/>
                </a:solidFill>
              </a:rPr>
            </a:br>
            <a:br>
              <a:rPr lang="en-US" sz="1800" b="1" dirty="0">
                <a:solidFill>
                  <a:schemeClr val="accent1"/>
                </a:solidFill>
              </a:rPr>
            </a:br>
            <a:endParaRPr lang="en-US" sz="1800" b="1" dirty="0">
              <a:solidFill>
                <a:schemeClr val="accent1"/>
              </a:solidFill>
            </a:endParaRPr>
          </a:p>
        </p:txBody>
      </p:sp>
      <p:pic>
        <p:nvPicPr>
          <p:cNvPr id="25" name="Picture 24">
            <a:extLst>
              <a:ext uri="{FF2B5EF4-FFF2-40B4-BE49-F238E27FC236}">
                <a16:creationId xmlns:a16="http://schemas.microsoft.com/office/drawing/2014/main" id="{91914493-BFCC-472E-BB51-8AC132E00B65}"/>
              </a:ext>
            </a:extLst>
          </p:cNvPr>
          <p:cNvPicPr>
            <a:picLocks noChangeAspect="1"/>
          </p:cNvPicPr>
          <p:nvPr/>
        </p:nvPicPr>
        <p:blipFill rotWithShape="1">
          <a:blip r:embed="rId3">
            <a:extLst>
              <a:ext uri="{28A0092B-C50C-407E-A947-70E740481C1C}">
                <a14:useLocalDpi xmlns:a14="http://schemas.microsoft.com/office/drawing/2010/main" val="0"/>
              </a:ext>
            </a:extLst>
          </a:blip>
          <a:srcRect r="2" b="15394"/>
          <a:stretch/>
        </p:blipFill>
        <p:spPr>
          <a:xfrm>
            <a:off x="4296013" y="3594398"/>
            <a:ext cx="3474720" cy="2893920"/>
          </a:xfrm>
          <a:prstGeom prst="rect">
            <a:avLst/>
          </a:prstGeom>
        </p:spPr>
      </p:pic>
      <p:pic>
        <p:nvPicPr>
          <p:cNvPr id="24" name="Picture 23">
            <a:extLst>
              <a:ext uri="{FF2B5EF4-FFF2-40B4-BE49-F238E27FC236}">
                <a16:creationId xmlns:a16="http://schemas.microsoft.com/office/drawing/2014/main" id="{2D7E3EF1-8667-4618-8CA7-97B9A8AED29D}"/>
              </a:ext>
            </a:extLst>
          </p:cNvPr>
          <p:cNvPicPr>
            <a:picLocks noChangeAspect="1"/>
          </p:cNvPicPr>
          <p:nvPr/>
        </p:nvPicPr>
        <p:blipFill rotWithShape="1">
          <a:blip r:embed="rId4">
            <a:extLst>
              <a:ext uri="{28A0092B-C50C-407E-A947-70E740481C1C}">
                <a14:useLocalDpi xmlns:a14="http://schemas.microsoft.com/office/drawing/2010/main" val="0"/>
              </a:ext>
            </a:extLst>
          </a:blip>
          <a:srcRect t="15292" b="9708"/>
          <a:stretch/>
        </p:blipFill>
        <p:spPr>
          <a:xfrm>
            <a:off x="4245322" y="-12641"/>
            <a:ext cx="7152203" cy="4023114"/>
          </a:xfrm>
          <a:prstGeom prst="rect">
            <a:avLst/>
          </a:prstGeom>
        </p:spPr>
      </p:pic>
      <p:sp>
        <p:nvSpPr>
          <p:cNvPr id="6" name="Rectangle 5">
            <a:extLst>
              <a:ext uri="{FF2B5EF4-FFF2-40B4-BE49-F238E27FC236}">
                <a16:creationId xmlns:a16="http://schemas.microsoft.com/office/drawing/2014/main" id="{EF3A8402-2561-4874-AB6A-4732CC6DD32B}"/>
              </a:ext>
            </a:extLst>
          </p:cNvPr>
          <p:cNvSpPr/>
          <p:nvPr/>
        </p:nvSpPr>
        <p:spPr>
          <a:xfrm>
            <a:off x="410646" y="332268"/>
            <a:ext cx="3474720" cy="1077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a:spcAft>
                <a:spcPts val="600"/>
              </a:spcAft>
              <a:buClr>
                <a:schemeClr val="tx1">
                  <a:lumMod val="85000"/>
                  <a:lumOff val="15000"/>
                </a:schemeClr>
              </a:buClr>
            </a:pPr>
            <a:r>
              <a:rPr lang="en-US" sz="3200" b="1" dirty="0">
                <a:ln w="0"/>
                <a:solidFill>
                  <a:schemeClr val="tx1">
                    <a:lumMod val="85000"/>
                    <a:lumOff val="15000"/>
                  </a:schemeClr>
                </a:solidFill>
                <a:effectLst>
                  <a:outerShdw blurRad="38100" dist="19050" dir="2700000" algn="tl" rotWithShape="0">
                    <a:schemeClr val="dk1">
                      <a:alpha val="40000"/>
                    </a:schemeClr>
                  </a:outerShdw>
                </a:effectLst>
              </a:rPr>
              <a:t>CULTURAL INCLUSION</a:t>
            </a:r>
          </a:p>
        </p:txBody>
      </p:sp>
      <p:pic>
        <p:nvPicPr>
          <p:cNvPr id="29" name="Picture 28">
            <a:extLst>
              <a:ext uri="{FF2B5EF4-FFF2-40B4-BE49-F238E27FC236}">
                <a16:creationId xmlns:a16="http://schemas.microsoft.com/office/drawing/2014/main" id="{A52856F0-B046-42C4-97AC-AC2DA13FA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2114" y="3594397"/>
            <a:ext cx="3896660" cy="2922495"/>
          </a:xfrm>
          <a:prstGeom prst="rect">
            <a:avLst/>
          </a:prstGeom>
        </p:spPr>
      </p:pic>
    </p:spTree>
    <p:extLst>
      <p:ext uri="{BB962C8B-B14F-4D97-AF65-F5344CB8AC3E}">
        <p14:creationId xmlns:p14="http://schemas.microsoft.com/office/powerpoint/2010/main" val="214259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6" name="Rectangle 85">
            <a:extLst>
              <a:ext uri="{FF2B5EF4-FFF2-40B4-BE49-F238E27FC236}">
                <a16:creationId xmlns:a16="http://schemas.microsoft.com/office/drawing/2014/main" id="{579344F8-71D5-40D4-B4C7-20B459022E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88" name="Rectangle 87">
            <a:extLst>
              <a:ext uri="{FF2B5EF4-FFF2-40B4-BE49-F238E27FC236}">
                <a16:creationId xmlns:a16="http://schemas.microsoft.com/office/drawing/2014/main" id="{A0807B62-76AA-4BA3-A701-E54088399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90" name="Rectangle 89">
            <a:extLst>
              <a:ext uri="{FF2B5EF4-FFF2-40B4-BE49-F238E27FC236}">
                <a16:creationId xmlns:a16="http://schemas.microsoft.com/office/drawing/2014/main" id="{D17DB5C5-46D5-4E05-BE20-C7B8E9112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92" name="Group 91">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93" name="Straight Connector 92">
              <a:extLst>
                <a:ext uri="{FF2B5EF4-FFF2-40B4-BE49-F238E27FC236}">
                  <a16:creationId xmlns:a16="http://schemas.microsoft.com/office/drawing/2014/main" id="{E538B089-67A4-4EFE-9EF8-1C2BE322F0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5A33613-E192-4BF7-BB72-35A8A8E89C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C4CB6F3-3B1D-4DA4-BC12-39CC745B6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97" name="Rectangle 96">
            <a:extLst>
              <a:ext uri="{FF2B5EF4-FFF2-40B4-BE49-F238E27FC236}">
                <a16:creationId xmlns:a16="http://schemas.microsoft.com/office/drawing/2014/main" id="{F7CFB609-BCB5-48F3-A772-96674F30B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425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52251B70-2108-41BA-AC72-B834434C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l="20161" r="24253" b="-1"/>
          <a:stretch/>
        </p:blipFill>
        <p:spPr>
          <a:xfrm>
            <a:off x="133646" y="129295"/>
            <a:ext cx="3333646" cy="3373458"/>
          </a:xfrm>
          <a:prstGeom prst="rect">
            <a:avLst/>
          </a:prstGeom>
        </p:spPr>
      </p:pic>
      <p:pic>
        <p:nvPicPr>
          <p:cNvPr id="13" name="Picture 12" descr="A group of men standing around a fire&#10;&#10;Description automatically generated with low confidence">
            <a:extLst>
              <a:ext uri="{FF2B5EF4-FFF2-40B4-BE49-F238E27FC236}">
                <a16:creationId xmlns:a16="http://schemas.microsoft.com/office/drawing/2014/main" id="{2B5FFAF9-3333-48E1-A9E0-0F28DB4CB00F}"/>
              </a:ext>
            </a:extLst>
          </p:cNvPr>
          <p:cNvPicPr>
            <a:picLocks noChangeAspect="1"/>
          </p:cNvPicPr>
          <p:nvPr/>
        </p:nvPicPr>
        <p:blipFill rotWithShape="1">
          <a:blip r:embed="rId3"/>
          <a:srcRect l="3190" r="6387" b="1"/>
          <a:stretch/>
        </p:blipFill>
        <p:spPr>
          <a:xfrm>
            <a:off x="122408" y="3569419"/>
            <a:ext cx="3166255" cy="3186665"/>
          </a:xfrm>
          <a:prstGeom prst="rect">
            <a:avLst/>
          </a:prstGeom>
        </p:spPr>
      </p:pic>
      <p:sp>
        <p:nvSpPr>
          <p:cNvPr id="101" name="Rectangle 100">
            <a:extLst>
              <a:ext uri="{FF2B5EF4-FFF2-40B4-BE49-F238E27FC236}">
                <a16:creationId xmlns:a16="http://schemas.microsoft.com/office/drawing/2014/main" id="{1D2369D4-64C4-40CA-B2FC-743453FA2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03" name="Rectangle 102">
            <a:extLst>
              <a:ext uri="{FF2B5EF4-FFF2-40B4-BE49-F238E27FC236}">
                <a16:creationId xmlns:a16="http://schemas.microsoft.com/office/drawing/2014/main" id="{73AD138D-C229-40D8-842E-020743C02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7844638" y="1600200"/>
            <a:ext cx="3238501" cy="4138876"/>
          </a:xfrm>
        </p:spPr>
        <p:txBody>
          <a:bodyPr vert="horz" lIns="91440" tIns="45720" rIns="91440" bIns="45720" rtlCol="0" anchor="ctr">
            <a:normAutofit/>
          </a:bodyPr>
          <a:lstStyle/>
          <a:p>
            <a:pPr marL="102870">
              <a:lnSpc>
                <a:spcPct val="83000"/>
              </a:lnSpc>
              <a:spcAft>
                <a:spcPts val="600"/>
              </a:spcAft>
            </a:pPr>
            <a:br>
              <a:rPr lang="en-US" sz="1400" b="1" cap="all" spc="-100" dirty="0"/>
            </a:br>
            <a:r>
              <a:rPr lang="en-US" sz="1400" b="1" cap="all" spc="-100" dirty="0">
                <a:latin typeface="DM Sans" pitchFamily="2" charset="0"/>
              </a:rPr>
              <a:t>* Sharing a cultural meal</a:t>
            </a:r>
            <a:br>
              <a:rPr lang="en-US" sz="1400" b="1" cap="all" spc="-100" dirty="0">
                <a:latin typeface="DM Sans" pitchFamily="2" charset="0"/>
              </a:rPr>
            </a:br>
            <a:r>
              <a:rPr lang="en-US" sz="1400" b="1" cap="all" spc="-100" dirty="0">
                <a:latin typeface="DM Sans" pitchFamily="2" charset="0"/>
              </a:rPr>
              <a:t>* FOOD HANDLING CERTIFICATE</a:t>
            </a:r>
            <a:br>
              <a:rPr lang="en-US" sz="1400" b="1" cap="all" spc="-100" dirty="0">
                <a:latin typeface="DM Sans" pitchFamily="2" charset="0"/>
              </a:rPr>
            </a:br>
            <a:r>
              <a:rPr lang="en-US" sz="1400" b="1" cap="all" spc="-100" dirty="0">
                <a:latin typeface="DM Sans" pitchFamily="2" charset="0"/>
              </a:rPr>
              <a:t>* COMMUNITY SUPPORT – SKILLS </a:t>
            </a:r>
            <a:br>
              <a:rPr lang="en-US" sz="1400" b="1" cap="all" spc="-100" dirty="0">
                <a:latin typeface="DM Sans" pitchFamily="2" charset="0"/>
              </a:rPr>
            </a:br>
            <a:r>
              <a:rPr lang="en-US" sz="1400" b="1" cap="all" spc="-100" dirty="0">
                <a:latin typeface="DM Sans" pitchFamily="2" charset="0"/>
              </a:rPr>
              <a:t>* Leadership training and  PREPARATION  OF MATERIALS</a:t>
            </a:r>
            <a:br>
              <a:rPr lang="en-US" sz="1400" b="1" cap="all" spc="-100" dirty="0">
                <a:latin typeface="DM Sans" pitchFamily="2" charset="0"/>
              </a:rPr>
            </a:br>
            <a:r>
              <a:rPr lang="en-US" sz="1400" b="1" cap="all" spc="-100" dirty="0">
                <a:latin typeface="DM Sans" pitchFamily="2" charset="0"/>
              </a:rPr>
              <a:t>* ADVERTISEMENTS</a:t>
            </a:r>
            <a:br>
              <a:rPr lang="en-US" sz="1400" b="1" cap="all" spc="-100" dirty="0">
                <a:latin typeface="DM Sans" pitchFamily="2" charset="0"/>
              </a:rPr>
            </a:br>
            <a:r>
              <a:rPr lang="en-US" sz="1400" b="1" cap="all" spc="-100" dirty="0">
                <a:latin typeface="DM Sans" pitchFamily="2" charset="0"/>
              </a:rPr>
              <a:t>* NOTIFYING LOCAL FIRE station</a:t>
            </a:r>
            <a:br>
              <a:rPr lang="en-US" sz="1400" b="1" cap="all" spc="-100" dirty="0">
                <a:latin typeface="DM Sans" pitchFamily="2" charset="0"/>
              </a:rPr>
            </a:br>
            <a:r>
              <a:rPr lang="en-US" sz="1400" b="1" cap="all" spc="-100" dirty="0">
                <a:latin typeface="DM Sans" pitchFamily="2" charset="0"/>
              </a:rPr>
              <a:t>* Planning and organising resources</a:t>
            </a:r>
            <a:br>
              <a:rPr lang="en-US" sz="1400" b="1" cap="all" spc="-100" dirty="0">
                <a:latin typeface="DM Sans" pitchFamily="2" charset="0"/>
              </a:rPr>
            </a:br>
            <a:r>
              <a:rPr lang="en-US" sz="1400" b="1" cap="all" spc="-100" dirty="0">
                <a:latin typeface="DM Sans" pitchFamily="2" charset="0"/>
              </a:rPr>
              <a:t>* Budgeting and sourcing funds</a:t>
            </a:r>
            <a:br>
              <a:rPr lang="en-US" sz="1400" b="1" cap="all" spc="-100" dirty="0">
                <a:latin typeface="DM Sans" pitchFamily="2" charset="0"/>
              </a:rPr>
            </a:br>
            <a:r>
              <a:rPr lang="en-US" sz="1400" b="1" cap="all" spc="-100" dirty="0">
                <a:latin typeface="DM Sans" pitchFamily="2" charset="0"/>
              </a:rPr>
              <a:t>* invitation extended to Council members and teachers</a:t>
            </a:r>
            <a:br>
              <a:rPr lang="en-US" sz="1400" b="1" cap="all" spc="-100" dirty="0">
                <a:latin typeface="DM Sans" pitchFamily="2" charset="0"/>
              </a:rPr>
            </a:br>
            <a:r>
              <a:rPr lang="en-US" sz="1400" b="1" cap="all" spc="-100" dirty="0">
                <a:latin typeface="DM Sans" pitchFamily="2" charset="0"/>
              </a:rPr>
              <a:t>* Learning respect and demonstrating knowledge and understanding of hospitality and selflessness.</a:t>
            </a:r>
            <a:br>
              <a:rPr lang="en-US" sz="1400" b="1" cap="all" spc="-100" dirty="0">
                <a:latin typeface="DM Sans" pitchFamily="2" charset="0"/>
              </a:rPr>
            </a:br>
            <a:r>
              <a:rPr lang="en-US" sz="1400" b="1" cap="all" spc="-100" dirty="0">
                <a:latin typeface="DM Sans" pitchFamily="2" charset="0"/>
              </a:rPr>
              <a:t>* Mum’s in the kitchen to prepare food </a:t>
            </a:r>
            <a:br>
              <a:rPr lang="en-US" sz="1400" b="1" cap="all" spc="-100" dirty="0">
                <a:latin typeface="DM Sans" pitchFamily="2" charset="0"/>
              </a:rPr>
            </a:br>
            <a:r>
              <a:rPr lang="en-US" sz="1400" b="1" cap="all" spc="-100" dirty="0">
                <a:latin typeface="DM Sans" pitchFamily="2" charset="0"/>
              </a:rPr>
              <a:t>*dad’s building fire – preparation  for cooking food</a:t>
            </a:r>
            <a:br>
              <a:rPr lang="en-US" sz="1400" b="1" cap="all" spc="-100" dirty="0">
                <a:latin typeface="DM Sans" pitchFamily="2" charset="0"/>
              </a:rPr>
            </a:br>
            <a:endParaRPr lang="en-US" sz="1400" b="1" cap="all" spc="-100" dirty="0">
              <a:latin typeface="DM Sans" pitchFamily="2" charset="0"/>
            </a:endParaRPr>
          </a:p>
        </p:txBody>
      </p:sp>
      <p:pic>
        <p:nvPicPr>
          <p:cNvPr id="11" name="Picture 10" descr="A group of people working in a field&#10;&#10;Description automatically generated with medium confidence">
            <a:extLst>
              <a:ext uri="{FF2B5EF4-FFF2-40B4-BE49-F238E27FC236}">
                <a16:creationId xmlns:a16="http://schemas.microsoft.com/office/drawing/2014/main" id="{F30274A9-CC87-4020-8241-BF772A85E0D1}"/>
              </a:ext>
            </a:extLst>
          </p:cNvPr>
          <p:cNvPicPr>
            <a:picLocks noChangeAspect="1"/>
          </p:cNvPicPr>
          <p:nvPr/>
        </p:nvPicPr>
        <p:blipFill rotWithShape="1">
          <a:blip r:embed="rId4">
            <a:extLst>
              <a:ext uri="{28A0092B-C50C-407E-A947-70E740481C1C}">
                <a14:useLocalDpi xmlns:a14="http://schemas.microsoft.com/office/drawing/2010/main" val="0"/>
              </a:ext>
            </a:extLst>
          </a:blip>
          <a:srcRect l="3669" r="21945" b="3"/>
          <a:stretch/>
        </p:blipFill>
        <p:spPr>
          <a:xfrm>
            <a:off x="3451228" y="237134"/>
            <a:ext cx="3232686" cy="3259256"/>
          </a:xfrm>
          <a:prstGeom prst="rect">
            <a:avLst/>
          </a:prstGeom>
        </p:spPr>
      </p:pic>
      <p:sp>
        <p:nvSpPr>
          <p:cNvPr id="105" name="Rectangle 104">
            <a:extLst>
              <a:ext uri="{FF2B5EF4-FFF2-40B4-BE49-F238E27FC236}">
                <a16:creationId xmlns:a16="http://schemas.microsoft.com/office/drawing/2014/main" id="{2B1BAE5E-7CC8-40AD-9A7E-0469E24407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7" name="Straight Connector 106">
            <a:extLst>
              <a:ext uri="{FF2B5EF4-FFF2-40B4-BE49-F238E27FC236}">
                <a16:creationId xmlns:a16="http://schemas.microsoft.com/office/drawing/2014/main" id="{101E6AB6-0657-4BF2-816B-443C9809C4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93DB97-1EF9-40FC-9DAC-B23D646962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FD9D93B-46F0-47D0-9A9E-8E60DA3FA8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0E12CB9-BB68-476A-94D3-504D98D9933C}"/>
              </a:ext>
            </a:extLst>
          </p:cNvPr>
          <p:cNvPicPr>
            <a:picLocks noChangeAspect="1"/>
          </p:cNvPicPr>
          <p:nvPr/>
        </p:nvPicPr>
        <p:blipFill rotWithShape="1">
          <a:blip r:embed="rId5">
            <a:extLst>
              <a:ext uri="{28A0092B-C50C-407E-A947-70E740481C1C}">
                <a14:useLocalDpi xmlns:a14="http://schemas.microsoft.com/office/drawing/2010/main" val="0"/>
              </a:ext>
            </a:extLst>
          </a:blip>
          <a:srcRect l="5750" r="17406" b="-1"/>
          <a:stretch/>
        </p:blipFill>
        <p:spPr>
          <a:xfrm rot="5400000">
            <a:off x="3413022" y="3607625"/>
            <a:ext cx="3186319" cy="3109908"/>
          </a:xfrm>
          <a:prstGeom prst="rect">
            <a:avLst/>
          </a:prstGeom>
        </p:spPr>
      </p:pic>
      <p:sp>
        <p:nvSpPr>
          <p:cNvPr id="6" name="Rectangle 5">
            <a:extLst>
              <a:ext uri="{FF2B5EF4-FFF2-40B4-BE49-F238E27FC236}">
                <a16:creationId xmlns:a16="http://schemas.microsoft.com/office/drawing/2014/main" id="{EF3A8402-2561-4874-AB6A-4732CC6DD32B}"/>
              </a:ext>
            </a:extLst>
          </p:cNvPr>
          <p:cNvSpPr/>
          <p:nvPr/>
        </p:nvSpPr>
        <p:spPr>
          <a:xfrm>
            <a:off x="238124" y="139428"/>
            <a:ext cx="3022994" cy="1172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a:lnSpc>
                <a:spcPct val="90000"/>
              </a:lnSpc>
              <a:spcAft>
                <a:spcPts val="600"/>
              </a:spcAft>
              <a:buClr>
                <a:schemeClr val="tx1">
                  <a:lumMod val="85000"/>
                  <a:lumOff val="15000"/>
                </a:schemeClr>
              </a:buClr>
            </a:pPr>
            <a:r>
              <a:rPr lang="en-US" sz="2200" b="1" dirty="0">
                <a:ln w="0"/>
                <a:solidFill>
                  <a:schemeClr val="tx1">
                    <a:lumMod val="85000"/>
                    <a:lumOff val="15000"/>
                  </a:schemeClr>
                </a:solidFill>
                <a:effectLst>
                  <a:outerShdw blurRad="38100" dist="19050" dir="2700000" algn="tl" rotWithShape="0">
                    <a:schemeClr val="dk1">
                      <a:alpha val="40000"/>
                    </a:schemeClr>
                  </a:outerShdw>
                </a:effectLst>
              </a:rPr>
              <a:t>HANGI/UMU</a:t>
            </a:r>
          </a:p>
          <a:p>
            <a:pPr algn="ctr">
              <a:lnSpc>
                <a:spcPct val="90000"/>
              </a:lnSpc>
              <a:spcAft>
                <a:spcPts val="600"/>
              </a:spcAft>
              <a:buClr>
                <a:schemeClr val="tx1">
                  <a:lumMod val="85000"/>
                  <a:lumOff val="15000"/>
                </a:schemeClr>
              </a:buClr>
            </a:pPr>
            <a:r>
              <a:rPr lang="en-US" sz="2200" b="1" dirty="0">
                <a:ln w="0"/>
                <a:solidFill>
                  <a:schemeClr val="tx1">
                    <a:lumMod val="85000"/>
                    <a:lumOff val="15000"/>
                  </a:schemeClr>
                </a:solidFill>
                <a:effectLst>
                  <a:outerShdw blurRad="38100" dist="19050" dir="2700000" algn="tl" rotWithShape="0">
                    <a:schemeClr val="dk1">
                      <a:alpha val="40000"/>
                    </a:schemeClr>
                  </a:outerShdw>
                </a:effectLst>
              </a:rPr>
              <a:t>COMMUNITY </a:t>
            </a:r>
          </a:p>
          <a:p>
            <a:pPr algn="ctr">
              <a:lnSpc>
                <a:spcPct val="90000"/>
              </a:lnSpc>
              <a:spcAft>
                <a:spcPts val="600"/>
              </a:spcAft>
              <a:buClr>
                <a:schemeClr val="tx1">
                  <a:lumMod val="85000"/>
                  <a:lumOff val="15000"/>
                </a:schemeClr>
              </a:buClr>
            </a:pPr>
            <a:r>
              <a:rPr lang="en-US" sz="2200" b="1" dirty="0">
                <a:ln w="0"/>
                <a:solidFill>
                  <a:schemeClr val="tx1">
                    <a:lumMod val="85000"/>
                    <a:lumOff val="15000"/>
                  </a:schemeClr>
                </a:solidFill>
                <a:effectLst>
                  <a:outerShdw blurRad="38100" dist="19050" dir="2700000" algn="tl" rotWithShape="0">
                    <a:schemeClr val="dk1">
                      <a:alpha val="40000"/>
                    </a:schemeClr>
                  </a:outerShdw>
                </a:effectLst>
              </a:rPr>
              <a:t>ENGAGEMENT</a:t>
            </a:r>
          </a:p>
        </p:txBody>
      </p:sp>
      <p:pic>
        <p:nvPicPr>
          <p:cNvPr id="30" name="Picture 29">
            <a:extLst>
              <a:ext uri="{FF2B5EF4-FFF2-40B4-BE49-F238E27FC236}">
                <a16:creationId xmlns:a16="http://schemas.microsoft.com/office/drawing/2014/main" id="{550673BF-9E7D-468C-B15C-38FF8C970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408" y="1248219"/>
            <a:ext cx="3214519" cy="2245355"/>
          </a:xfrm>
          <a:prstGeom prst="rect">
            <a:avLst/>
          </a:prstGeom>
        </p:spPr>
      </p:pic>
      <p:pic>
        <p:nvPicPr>
          <p:cNvPr id="25" name="Picture 24">
            <a:extLst>
              <a:ext uri="{FF2B5EF4-FFF2-40B4-BE49-F238E27FC236}">
                <a16:creationId xmlns:a16="http://schemas.microsoft.com/office/drawing/2014/main" id="{95E228F1-8BEB-4601-AEE9-F9A4FFD631F0}"/>
              </a:ext>
            </a:extLst>
          </p:cNvPr>
          <p:cNvPicPr/>
          <p:nvPr/>
        </p:nvPicPr>
        <p:blipFill>
          <a:blip r:embed="rId7">
            <a:extLst>
              <a:ext uri="{28A0092B-C50C-407E-A947-70E740481C1C}">
                <a14:useLocalDpi xmlns:a14="http://schemas.microsoft.com/office/drawing/2010/main" val="0"/>
              </a:ext>
            </a:extLst>
          </a:blip>
          <a:stretch>
            <a:fillRect/>
          </a:stretch>
        </p:blipFill>
        <p:spPr>
          <a:xfrm>
            <a:off x="8869770" y="528665"/>
            <a:ext cx="1222526" cy="1278346"/>
          </a:xfrm>
          <a:prstGeom prst="rect">
            <a:avLst/>
          </a:prstGeom>
        </p:spPr>
      </p:pic>
    </p:spTree>
    <p:extLst>
      <p:ext uri="{BB962C8B-B14F-4D97-AF65-F5344CB8AC3E}">
        <p14:creationId xmlns:p14="http://schemas.microsoft.com/office/powerpoint/2010/main" val="87625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D5851415-CF4E-4C41-9E36-04E444B51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EA2D33E-BAA2-467B-80B0-8887D9A99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3804945" cy="6382512"/>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6067C508-2065-42E3-98D2-F3A9B8339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646" y="402336"/>
            <a:ext cx="3474720" cy="605332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557718" y="1647443"/>
            <a:ext cx="3147693" cy="5210557"/>
          </a:xfrm>
        </p:spPr>
        <p:txBody>
          <a:bodyPr vert="horz" lIns="91440" tIns="45720" rIns="91440" bIns="45720" rtlCol="0" anchor="b">
            <a:normAutofit/>
          </a:bodyPr>
          <a:lstStyle/>
          <a:p>
            <a:pPr marL="102870">
              <a:spcAft>
                <a:spcPts val="600"/>
              </a:spcAft>
            </a:pPr>
            <a:br>
              <a:rPr lang="en-US" sz="1600" b="1" dirty="0">
                <a:solidFill>
                  <a:schemeClr val="accent1"/>
                </a:solidFill>
              </a:rPr>
            </a:br>
            <a:r>
              <a:rPr lang="en-US" sz="1600" b="1" dirty="0">
                <a:solidFill>
                  <a:schemeClr val="accent1">
                    <a:lumMod val="75000"/>
                  </a:schemeClr>
                </a:solidFill>
              </a:rPr>
              <a:t>.</a:t>
            </a:r>
            <a:br>
              <a:rPr lang="en-US" sz="1600" b="1" dirty="0">
                <a:solidFill>
                  <a:schemeClr val="accent1">
                    <a:lumMod val="75000"/>
                  </a:schemeClr>
                </a:solidFill>
              </a:rPr>
            </a:br>
            <a:br>
              <a:rPr lang="en-US" sz="1600" b="1" dirty="0">
                <a:solidFill>
                  <a:schemeClr val="accent1"/>
                </a:solidFill>
              </a:rPr>
            </a:br>
            <a:br>
              <a:rPr lang="en-US" sz="1800" b="1" dirty="0">
                <a:solidFill>
                  <a:schemeClr val="accent1"/>
                </a:solidFill>
              </a:rPr>
            </a:br>
            <a:endParaRPr lang="en-US" sz="1800" b="1" dirty="0">
              <a:solidFill>
                <a:schemeClr val="accent1"/>
              </a:solidFill>
            </a:endParaRPr>
          </a:p>
        </p:txBody>
      </p:sp>
      <p:sp>
        <p:nvSpPr>
          <p:cNvPr id="6" name="Rectangle 5">
            <a:extLst>
              <a:ext uri="{FF2B5EF4-FFF2-40B4-BE49-F238E27FC236}">
                <a16:creationId xmlns:a16="http://schemas.microsoft.com/office/drawing/2014/main" id="{EF3A8402-2561-4874-AB6A-4732CC6DD32B}"/>
              </a:ext>
            </a:extLst>
          </p:cNvPr>
          <p:cNvSpPr/>
          <p:nvPr/>
        </p:nvSpPr>
        <p:spPr>
          <a:xfrm>
            <a:off x="410645" y="332268"/>
            <a:ext cx="3471717" cy="1077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a:spcAft>
                <a:spcPts val="600"/>
              </a:spcAft>
              <a:buClr>
                <a:schemeClr val="tx1">
                  <a:lumMod val="85000"/>
                  <a:lumOff val="15000"/>
                </a:schemeClr>
              </a:buClr>
            </a:pPr>
            <a:r>
              <a:rPr lang="en-US" sz="3200" b="1" dirty="0">
                <a:ln w="0"/>
                <a:solidFill>
                  <a:schemeClr val="tx1">
                    <a:lumMod val="85000"/>
                    <a:lumOff val="15000"/>
                  </a:schemeClr>
                </a:solidFill>
                <a:effectLst>
                  <a:outerShdw blurRad="38100" dist="19050" dir="2700000" algn="tl" rotWithShape="0">
                    <a:schemeClr val="dk1">
                      <a:alpha val="40000"/>
                    </a:schemeClr>
                  </a:outerShdw>
                </a:effectLst>
              </a:rPr>
              <a:t>EVENT MANAGEMENT</a:t>
            </a:r>
          </a:p>
        </p:txBody>
      </p:sp>
      <p:pic>
        <p:nvPicPr>
          <p:cNvPr id="11" name="Picture 10">
            <a:extLst>
              <a:ext uri="{FF2B5EF4-FFF2-40B4-BE49-F238E27FC236}">
                <a16:creationId xmlns:a16="http://schemas.microsoft.com/office/drawing/2014/main" id="{2AAFAD9C-D0FD-4E5C-B99B-5DC25EE74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39" y="4056574"/>
            <a:ext cx="2680012" cy="2399090"/>
          </a:xfrm>
          <a:prstGeom prst="rect">
            <a:avLst/>
          </a:prstGeom>
        </p:spPr>
      </p:pic>
      <p:pic>
        <p:nvPicPr>
          <p:cNvPr id="12" name="Picture 11">
            <a:extLst>
              <a:ext uri="{FF2B5EF4-FFF2-40B4-BE49-F238E27FC236}">
                <a16:creationId xmlns:a16="http://schemas.microsoft.com/office/drawing/2014/main" id="{32A01F8D-E3A3-494E-9F1F-02B1D2C67CCD}"/>
              </a:ext>
            </a:extLst>
          </p:cNvPr>
          <p:cNvPicPr>
            <a:picLocks noChangeAspect="1"/>
          </p:cNvPicPr>
          <p:nvPr/>
        </p:nvPicPr>
        <p:blipFill>
          <a:blip r:embed="rId3"/>
          <a:stretch>
            <a:fillRect/>
          </a:stretch>
        </p:blipFill>
        <p:spPr>
          <a:xfrm>
            <a:off x="8277943" y="213148"/>
            <a:ext cx="2220958" cy="3652540"/>
          </a:xfrm>
          <a:prstGeom prst="rect">
            <a:avLst/>
          </a:prstGeom>
        </p:spPr>
      </p:pic>
      <p:pic>
        <p:nvPicPr>
          <p:cNvPr id="13" name="Picture 12">
            <a:extLst>
              <a:ext uri="{FF2B5EF4-FFF2-40B4-BE49-F238E27FC236}">
                <a16:creationId xmlns:a16="http://schemas.microsoft.com/office/drawing/2014/main" id="{ADD55728-6B26-4EDB-B84D-AED7D3277938}"/>
              </a:ext>
            </a:extLst>
          </p:cNvPr>
          <p:cNvPicPr>
            <a:picLocks noChangeAspect="1"/>
          </p:cNvPicPr>
          <p:nvPr/>
        </p:nvPicPr>
        <p:blipFill>
          <a:blip r:embed="rId4"/>
          <a:stretch>
            <a:fillRect/>
          </a:stretch>
        </p:blipFill>
        <p:spPr>
          <a:xfrm>
            <a:off x="10621173" y="213148"/>
            <a:ext cx="1448555" cy="3652540"/>
          </a:xfrm>
          <a:prstGeom prst="rect">
            <a:avLst/>
          </a:prstGeom>
        </p:spPr>
      </p:pic>
      <p:pic>
        <p:nvPicPr>
          <p:cNvPr id="7" name="Picture 6">
            <a:extLst>
              <a:ext uri="{FF2B5EF4-FFF2-40B4-BE49-F238E27FC236}">
                <a16:creationId xmlns:a16="http://schemas.microsoft.com/office/drawing/2014/main" id="{644CFD2A-F842-4831-B5E9-3767FA9160C8}"/>
              </a:ext>
            </a:extLst>
          </p:cNvPr>
          <p:cNvPicPr>
            <a:picLocks noChangeAspect="1"/>
          </p:cNvPicPr>
          <p:nvPr/>
        </p:nvPicPr>
        <p:blipFill>
          <a:blip r:embed="rId5"/>
          <a:stretch>
            <a:fillRect/>
          </a:stretch>
        </p:blipFill>
        <p:spPr>
          <a:xfrm>
            <a:off x="8406967" y="4027253"/>
            <a:ext cx="3527678" cy="2617599"/>
          </a:xfrm>
          <a:prstGeom prst="rect">
            <a:avLst/>
          </a:prstGeom>
        </p:spPr>
      </p:pic>
      <p:pic>
        <p:nvPicPr>
          <p:cNvPr id="9" name="Picture 8">
            <a:extLst>
              <a:ext uri="{FF2B5EF4-FFF2-40B4-BE49-F238E27FC236}">
                <a16:creationId xmlns:a16="http://schemas.microsoft.com/office/drawing/2014/main" id="{FAAFBBFC-9B5D-4E70-8E53-4E9436438E71}"/>
              </a:ext>
            </a:extLst>
          </p:cNvPr>
          <p:cNvPicPr>
            <a:picLocks noChangeAspect="1"/>
          </p:cNvPicPr>
          <p:nvPr/>
        </p:nvPicPr>
        <p:blipFill>
          <a:blip r:embed="rId6"/>
          <a:stretch>
            <a:fillRect/>
          </a:stretch>
        </p:blipFill>
        <p:spPr>
          <a:xfrm>
            <a:off x="4099787" y="4043364"/>
            <a:ext cx="4054833" cy="2601488"/>
          </a:xfrm>
          <a:prstGeom prst="rect">
            <a:avLst/>
          </a:prstGeom>
        </p:spPr>
      </p:pic>
      <p:pic>
        <p:nvPicPr>
          <p:cNvPr id="15" name="Picture 14">
            <a:extLst>
              <a:ext uri="{FF2B5EF4-FFF2-40B4-BE49-F238E27FC236}">
                <a16:creationId xmlns:a16="http://schemas.microsoft.com/office/drawing/2014/main" id="{1A40B315-2516-4672-A2D9-6DEAAA54D61A}"/>
              </a:ext>
            </a:extLst>
          </p:cNvPr>
          <p:cNvPicPr>
            <a:picLocks noChangeAspect="1"/>
          </p:cNvPicPr>
          <p:nvPr/>
        </p:nvPicPr>
        <p:blipFill>
          <a:blip r:embed="rId7"/>
          <a:stretch>
            <a:fillRect/>
          </a:stretch>
        </p:blipFill>
        <p:spPr>
          <a:xfrm>
            <a:off x="451554" y="1647443"/>
            <a:ext cx="3535918" cy="1971525"/>
          </a:xfrm>
          <a:prstGeom prst="rect">
            <a:avLst/>
          </a:prstGeom>
        </p:spPr>
      </p:pic>
      <p:pic>
        <p:nvPicPr>
          <p:cNvPr id="8" name="Picture 7">
            <a:extLst>
              <a:ext uri="{FF2B5EF4-FFF2-40B4-BE49-F238E27FC236}">
                <a16:creationId xmlns:a16="http://schemas.microsoft.com/office/drawing/2014/main" id="{9D4E4233-0FE2-483A-AF0B-D00722EF34EC}"/>
              </a:ext>
            </a:extLst>
          </p:cNvPr>
          <p:cNvPicPr>
            <a:picLocks noChangeAspect="1"/>
          </p:cNvPicPr>
          <p:nvPr/>
        </p:nvPicPr>
        <p:blipFill>
          <a:blip r:embed="rId8"/>
          <a:stretch>
            <a:fillRect/>
          </a:stretch>
        </p:blipFill>
        <p:spPr>
          <a:xfrm>
            <a:off x="4263129" y="281680"/>
            <a:ext cx="3792137" cy="3548536"/>
          </a:xfrm>
          <a:prstGeom prst="rect">
            <a:avLst/>
          </a:prstGeom>
        </p:spPr>
      </p:pic>
    </p:spTree>
    <p:extLst>
      <p:ext uri="{BB962C8B-B14F-4D97-AF65-F5344CB8AC3E}">
        <p14:creationId xmlns:p14="http://schemas.microsoft.com/office/powerpoint/2010/main" val="32592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bstract image">
            <a:extLst>
              <a:ext uri="{FF2B5EF4-FFF2-40B4-BE49-F238E27FC236}">
                <a16:creationId xmlns:a16="http://schemas.microsoft.com/office/drawing/2014/main" id="{AD6E76D9-8A83-4048-8711-47B177954291}"/>
              </a:ext>
            </a:extLst>
          </p:cNvPr>
          <p:cNvPicPr>
            <a:picLocks noChangeAspect="1"/>
          </p:cNvPicPr>
          <p:nvPr/>
        </p:nvPicPr>
        <p:blipFill rotWithShape="1">
          <a:blip r:embed="rId2">
            <a:extLst>
              <a:ext uri="{28A0092B-C50C-407E-A947-70E740481C1C}">
                <a14:useLocalDpi xmlns:a14="http://schemas.microsoft.com/office/drawing/2010/main" val="0"/>
              </a:ext>
            </a:extLst>
          </a:blip>
          <a:srcRect l="22939" r="27032"/>
          <a:stretch/>
        </p:blipFill>
        <p:spPr>
          <a:xfrm rot="10800000">
            <a:off x="7469" y="-7290"/>
            <a:ext cx="6099578" cy="6857990"/>
          </a:xfrm>
          <a:prstGeom prst="rect">
            <a:avLst/>
          </a:prstGeom>
        </p:spPr>
      </p:pic>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l="22939" r="27032"/>
          <a:stretch/>
        </p:blipFill>
        <p:spPr>
          <a:xfrm>
            <a:off x="6129348" y="-7290"/>
            <a:ext cx="6099578" cy="6857990"/>
          </a:xfrm>
          <a:prstGeom prst="rect">
            <a:avLst/>
          </a:prstGeom>
        </p:spPr>
      </p:pic>
      <p:sp>
        <p:nvSpPr>
          <p:cNvPr id="85" name="Rectangle 84">
            <a:extLst>
              <a:ext uri="{FF2B5EF4-FFF2-40B4-BE49-F238E27FC236}">
                <a16:creationId xmlns:a16="http://schemas.microsoft.com/office/drawing/2014/main" id="{0B9D8B4B-0913-487D-ABE3-E034B7B83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87" name="Rectangle 86">
            <a:extLst>
              <a:ext uri="{FF2B5EF4-FFF2-40B4-BE49-F238E27FC236}">
                <a16:creationId xmlns:a16="http://schemas.microsoft.com/office/drawing/2014/main" id="{BC17BE6E-6279-43C6-B659-2515BA0B0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629103" y="2244830"/>
            <a:ext cx="8933796" cy="2437232"/>
          </a:xfrm>
        </p:spPr>
        <p:txBody>
          <a:bodyPr>
            <a:normAutofit fontScale="90000"/>
          </a:bodyPr>
          <a:lstStyle/>
          <a:p>
            <a:r>
              <a:rPr lang="en-US" sz="5800" b="1" dirty="0">
                <a:latin typeface="+mn-lt"/>
              </a:rPr>
              <a:t>“Cultivating </a:t>
            </a:r>
            <a:br>
              <a:rPr lang="en-US" sz="5800" b="1" dirty="0">
                <a:latin typeface="+mn-lt"/>
              </a:rPr>
            </a:br>
            <a:r>
              <a:rPr lang="en-US" sz="5800" b="1" dirty="0">
                <a:latin typeface="+mn-lt"/>
              </a:rPr>
              <a:t>creative cultures </a:t>
            </a:r>
            <a:br>
              <a:rPr lang="en-US" sz="5800" b="1" dirty="0">
                <a:latin typeface="+mn-lt"/>
              </a:rPr>
            </a:br>
            <a:r>
              <a:rPr lang="en-US" sz="5800" b="1" dirty="0">
                <a:latin typeface="+mn-lt"/>
              </a:rPr>
              <a:t>with communities “ </a:t>
            </a:r>
            <a:br>
              <a:rPr lang="en-US" sz="1600" b="1" dirty="0">
                <a:latin typeface="DM Sans" pitchFamily="2" charset="0"/>
              </a:rPr>
            </a:br>
            <a:r>
              <a:rPr lang="en-US" sz="2700" b="1" dirty="0">
                <a:latin typeface="DM Sans" pitchFamily="2" charset="0"/>
              </a:rPr>
              <a:t>through INCLUSION, INTEGRITY &amp; RESPECT</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629101" y="4682062"/>
            <a:ext cx="8936846" cy="764323"/>
          </a:xfrm>
        </p:spPr>
        <p:txBody>
          <a:bodyPr>
            <a:noAutofit/>
          </a:bodyPr>
          <a:lstStyle/>
          <a:p>
            <a:pPr>
              <a:spcAft>
                <a:spcPts val="600"/>
              </a:spcAft>
            </a:pPr>
            <a:r>
              <a:rPr lang="en-US" sz="2400" b="1" dirty="0">
                <a:solidFill>
                  <a:schemeClr val="tx1"/>
                </a:solidFill>
                <a:highlight>
                  <a:srgbClr val="FF0000"/>
                </a:highlight>
                <a:latin typeface="DM Sans" pitchFamily="2" charset="0"/>
              </a:rPr>
              <a:t>Ms. Laitini Matautia-Ulugia - Director &amp; Founder of 4C’s</a:t>
            </a:r>
          </a:p>
        </p:txBody>
      </p:sp>
      <p:sp>
        <p:nvSpPr>
          <p:cNvPr id="89" name="Rectangle 88">
            <a:extLst>
              <a:ext uri="{FF2B5EF4-FFF2-40B4-BE49-F238E27FC236}">
                <a16:creationId xmlns:a16="http://schemas.microsoft.com/office/drawing/2014/main" id="{2EBDB212-747C-43E9-A7B0-93A5A422C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1" name="Straight Connector 90">
            <a:extLst>
              <a:ext uri="{FF2B5EF4-FFF2-40B4-BE49-F238E27FC236}">
                <a16:creationId xmlns:a16="http://schemas.microsoft.com/office/drawing/2014/main" id="{61C13D85-31E7-40AF-A27F-E4DA8380BE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5F139A8-56D7-4011-A075-24B8976BF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B217DBD-ECEC-4E1B-99CB-70F4D4C163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72B3589-0E46-4273-932A-D0FDF5797368}"/>
              </a:ext>
            </a:extLst>
          </p:cNvPr>
          <p:cNvPicPr/>
          <p:nvPr/>
        </p:nvPicPr>
        <p:blipFill>
          <a:blip r:embed="rId3">
            <a:extLst>
              <a:ext uri="{28A0092B-C50C-407E-A947-70E740481C1C}">
                <a14:useLocalDpi xmlns:a14="http://schemas.microsoft.com/office/drawing/2010/main" val="0"/>
              </a:ext>
            </a:extLst>
          </a:blip>
          <a:stretch>
            <a:fillRect/>
          </a:stretch>
        </p:blipFill>
        <p:spPr>
          <a:xfrm>
            <a:off x="5673784" y="969809"/>
            <a:ext cx="916664" cy="999503"/>
          </a:xfrm>
          <a:prstGeom prst="rect">
            <a:avLst/>
          </a:prstGeom>
        </p:spPr>
      </p:pic>
    </p:spTree>
    <p:extLst>
      <p:ext uri="{BB962C8B-B14F-4D97-AF65-F5344CB8AC3E}">
        <p14:creationId xmlns:p14="http://schemas.microsoft.com/office/powerpoint/2010/main" val="238084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6" name="Rectangle 85">
            <a:extLst>
              <a:ext uri="{FF2B5EF4-FFF2-40B4-BE49-F238E27FC236}">
                <a16:creationId xmlns:a16="http://schemas.microsoft.com/office/drawing/2014/main" id="{579344F8-71D5-40D4-B4C7-20B459022E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88" name="Rectangle 87">
            <a:extLst>
              <a:ext uri="{FF2B5EF4-FFF2-40B4-BE49-F238E27FC236}">
                <a16:creationId xmlns:a16="http://schemas.microsoft.com/office/drawing/2014/main" id="{A0807B62-76AA-4BA3-A701-E54088399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90" name="Rectangle 89">
            <a:extLst>
              <a:ext uri="{FF2B5EF4-FFF2-40B4-BE49-F238E27FC236}">
                <a16:creationId xmlns:a16="http://schemas.microsoft.com/office/drawing/2014/main" id="{D17DB5C5-46D5-4E05-BE20-C7B8E9112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92" name="Group 91">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93" name="Straight Connector 92">
              <a:extLst>
                <a:ext uri="{FF2B5EF4-FFF2-40B4-BE49-F238E27FC236}">
                  <a16:creationId xmlns:a16="http://schemas.microsoft.com/office/drawing/2014/main" id="{E538B089-67A4-4EFE-9EF8-1C2BE322F0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5A33613-E192-4BF7-BB72-35A8A8E89C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C4CB6F3-3B1D-4DA4-BC12-39CC745B6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97" name="Rectangle 96">
            <a:extLst>
              <a:ext uri="{FF2B5EF4-FFF2-40B4-BE49-F238E27FC236}">
                <a16:creationId xmlns:a16="http://schemas.microsoft.com/office/drawing/2014/main" id="{F7CFB609-BCB5-48F3-A772-96674F30B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425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52251B70-2108-41BA-AC72-B834434C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l="20161" r="24253" b="-1"/>
          <a:stretch/>
        </p:blipFill>
        <p:spPr>
          <a:xfrm>
            <a:off x="133645" y="129294"/>
            <a:ext cx="3535775" cy="3578001"/>
          </a:xfrm>
          <a:prstGeom prst="rect">
            <a:avLst/>
          </a:prstGeom>
        </p:spPr>
      </p:pic>
      <p:sp>
        <p:nvSpPr>
          <p:cNvPr id="101" name="Rectangle 100">
            <a:extLst>
              <a:ext uri="{FF2B5EF4-FFF2-40B4-BE49-F238E27FC236}">
                <a16:creationId xmlns:a16="http://schemas.microsoft.com/office/drawing/2014/main" id="{1D2369D4-64C4-40CA-B2FC-743453FA2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03" name="Rectangle 102">
            <a:extLst>
              <a:ext uri="{FF2B5EF4-FFF2-40B4-BE49-F238E27FC236}">
                <a16:creationId xmlns:a16="http://schemas.microsoft.com/office/drawing/2014/main" id="{73AD138D-C229-40D8-842E-020743C02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7888678" y="2190166"/>
            <a:ext cx="3194461" cy="1660474"/>
          </a:xfrm>
        </p:spPr>
        <p:txBody>
          <a:bodyPr vert="horz" lIns="91440" tIns="45720" rIns="91440" bIns="45720" rtlCol="0" anchor="ctr">
            <a:normAutofit/>
          </a:bodyPr>
          <a:lstStyle/>
          <a:p>
            <a:pPr marL="102870">
              <a:lnSpc>
                <a:spcPct val="83000"/>
              </a:lnSpc>
              <a:spcAft>
                <a:spcPts val="600"/>
              </a:spcAft>
            </a:pPr>
            <a:br>
              <a:rPr lang="en-US" sz="1400" b="1" cap="all" spc="-100" dirty="0"/>
            </a:br>
            <a:endParaRPr lang="en-US" sz="1400" b="1" cap="all" spc="-100" dirty="0"/>
          </a:p>
        </p:txBody>
      </p:sp>
      <p:sp>
        <p:nvSpPr>
          <p:cNvPr id="105" name="Rectangle 104">
            <a:extLst>
              <a:ext uri="{FF2B5EF4-FFF2-40B4-BE49-F238E27FC236}">
                <a16:creationId xmlns:a16="http://schemas.microsoft.com/office/drawing/2014/main" id="{2B1BAE5E-7CC8-40AD-9A7E-0469E24407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7" name="Straight Connector 106">
            <a:extLst>
              <a:ext uri="{FF2B5EF4-FFF2-40B4-BE49-F238E27FC236}">
                <a16:creationId xmlns:a16="http://schemas.microsoft.com/office/drawing/2014/main" id="{101E6AB6-0657-4BF2-816B-443C9809C4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93DB97-1EF9-40FC-9DAC-B23D646962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FD9D93B-46F0-47D0-9A9E-8E60DA3FA8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F3A8402-2561-4874-AB6A-4732CC6DD32B}"/>
              </a:ext>
            </a:extLst>
          </p:cNvPr>
          <p:cNvSpPr/>
          <p:nvPr/>
        </p:nvSpPr>
        <p:spPr>
          <a:xfrm>
            <a:off x="238124" y="139427"/>
            <a:ext cx="3015465" cy="2288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77500" lnSpcReduction="20000"/>
          </a:bodyPr>
          <a:lstStyle/>
          <a:p>
            <a:pPr algn="ctr">
              <a:lnSpc>
                <a:spcPct val="90000"/>
              </a:lnSpc>
              <a:spcAft>
                <a:spcPts val="600"/>
              </a:spcAft>
              <a:buClr>
                <a:schemeClr val="tx1">
                  <a:lumMod val="85000"/>
                  <a:lumOff val="15000"/>
                </a:schemeClr>
              </a:buClr>
            </a:pPr>
            <a:endParaRPr lang="en-US" sz="2200" b="1" dirty="0">
              <a:ln w="0"/>
              <a:solidFill>
                <a:schemeClr val="tx1">
                  <a:lumMod val="85000"/>
                  <a:lumOff val="15000"/>
                </a:schemeClr>
              </a:solidFill>
              <a:effectLst>
                <a:outerShdw blurRad="38100" dist="19050" dir="2700000" algn="tl" rotWithShape="0">
                  <a:schemeClr val="dk1">
                    <a:alpha val="40000"/>
                  </a:schemeClr>
                </a:outerShdw>
              </a:effectLst>
            </a:endParaRPr>
          </a:p>
          <a:p>
            <a:pPr algn="ctr">
              <a:lnSpc>
                <a:spcPct val="90000"/>
              </a:lnSpc>
              <a:spcAft>
                <a:spcPts val="600"/>
              </a:spcAft>
              <a:buClr>
                <a:schemeClr val="tx1">
                  <a:lumMod val="85000"/>
                  <a:lumOff val="15000"/>
                </a:schemeClr>
              </a:buClr>
            </a:pPr>
            <a:r>
              <a:rPr lang="en-US" sz="4000" b="1" dirty="0">
                <a:ln w="0"/>
                <a:solidFill>
                  <a:schemeClr val="tx1">
                    <a:lumMod val="85000"/>
                    <a:lumOff val="15000"/>
                  </a:schemeClr>
                </a:solidFill>
                <a:effectLst>
                  <a:outerShdw blurRad="38100" dist="19050" dir="2700000" algn="tl" rotWithShape="0">
                    <a:schemeClr val="dk1">
                      <a:alpha val="40000"/>
                    </a:schemeClr>
                  </a:outerShdw>
                </a:effectLst>
              </a:rPr>
              <a:t>4C’s NIGHT 1</a:t>
            </a:r>
          </a:p>
          <a:p>
            <a:pPr algn="ctr">
              <a:lnSpc>
                <a:spcPct val="90000"/>
              </a:lnSpc>
              <a:spcAft>
                <a:spcPts val="600"/>
              </a:spcAft>
              <a:buClr>
                <a:schemeClr val="tx1">
                  <a:lumMod val="85000"/>
                  <a:lumOff val="15000"/>
                </a:schemeClr>
              </a:buClr>
            </a:pPr>
            <a:endParaRPr lang="en-US" sz="2200" b="1" dirty="0">
              <a:ln w="0"/>
              <a:solidFill>
                <a:schemeClr val="tx1">
                  <a:lumMod val="85000"/>
                  <a:lumOff val="15000"/>
                </a:schemeClr>
              </a:solidFill>
              <a:effectLst>
                <a:outerShdw blurRad="38100" dist="19050" dir="2700000" algn="tl" rotWithShape="0">
                  <a:schemeClr val="dk1">
                    <a:alpha val="40000"/>
                  </a:schemeClr>
                </a:outerShdw>
              </a:effectLst>
            </a:endParaRPr>
          </a:p>
          <a:p>
            <a:pPr algn="ctr">
              <a:lnSpc>
                <a:spcPct val="90000"/>
              </a:lnSpc>
              <a:spcAft>
                <a:spcPts val="600"/>
              </a:spcAft>
              <a:buClr>
                <a:schemeClr val="tx1">
                  <a:lumMod val="85000"/>
                  <a:lumOff val="15000"/>
                </a:schemeClr>
              </a:buClr>
            </a:pPr>
            <a:r>
              <a:rPr lang="en-US" sz="2400" b="1" dirty="0"/>
              <a:t>Last year 4C’s ran a </a:t>
            </a:r>
          </a:p>
          <a:p>
            <a:pPr algn="ctr">
              <a:lnSpc>
                <a:spcPct val="90000"/>
              </a:lnSpc>
              <a:spcAft>
                <a:spcPts val="600"/>
              </a:spcAft>
              <a:buClr>
                <a:schemeClr val="tx1">
                  <a:lumMod val="85000"/>
                  <a:lumOff val="15000"/>
                </a:schemeClr>
              </a:buClr>
            </a:pPr>
            <a:r>
              <a:rPr lang="en-US" sz="2400" b="1" dirty="0"/>
              <a:t>20-25 min cultural showcase with the following SECONDARY schools</a:t>
            </a:r>
          </a:p>
          <a:p>
            <a:pPr algn="ctr">
              <a:lnSpc>
                <a:spcPct val="90000"/>
              </a:lnSpc>
              <a:spcAft>
                <a:spcPts val="600"/>
              </a:spcAft>
              <a:buClr>
                <a:schemeClr val="tx1">
                  <a:lumMod val="85000"/>
                  <a:lumOff val="15000"/>
                </a:schemeClr>
              </a:buClr>
            </a:pPr>
            <a:endParaRPr lang="en-US" sz="2200" b="1"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27" name="TextBox 26">
            <a:extLst>
              <a:ext uri="{FF2B5EF4-FFF2-40B4-BE49-F238E27FC236}">
                <a16:creationId xmlns:a16="http://schemas.microsoft.com/office/drawing/2014/main" id="{57D9FBA8-78AC-4076-8003-0E9E774E9A65}"/>
              </a:ext>
            </a:extLst>
          </p:cNvPr>
          <p:cNvSpPr txBox="1"/>
          <p:nvPr/>
        </p:nvSpPr>
        <p:spPr>
          <a:xfrm>
            <a:off x="7630882" y="1444332"/>
            <a:ext cx="3739530" cy="707886"/>
          </a:xfrm>
          <a:prstGeom prst="rect">
            <a:avLst/>
          </a:prstGeom>
          <a:noFill/>
        </p:spPr>
        <p:txBody>
          <a:bodyPr wrap="square">
            <a:spAutoFit/>
          </a:bodyPr>
          <a:lstStyle/>
          <a:p>
            <a:pPr marL="0" marR="0" algn="ctr" fontAlgn="t">
              <a:spcBef>
                <a:spcPts val="0"/>
              </a:spcBef>
              <a:spcAft>
                <a:spcPts val="0"/>
              </a:spcAft>
            </a:pPr>
            <a:r>
              <a:rPr lang="en-US" sz="2000" b="1" i="0" u="none" strike="noStrike" dirty="0">
                <a:effectLst/>
                <a:latin typeface="Calibri" panose="020F0502020204030204" pitchFamily="34" charset="0"/>
                <a:ea typeface="Calibri" panose="020F0502020204030204" pitchFamily="34" charset="0"/>
              </a:rPr>
              <a:t>SCHOOL PERFORMANCES</a:t>
            </a:r>
            <a:endParaRPr lang="en-US" sz="2000" b="1" i="0" u="none" strike="noStrike" dirty="0">
              <a:effectLst/>
              <a:latin typeface="Arial" panose="020B0604020202020204" pitchFamily="34" charset="0"/>
            </a:endParaRPr>
          </a:p>
          <a:p>
            <a:pPr marL="0" marR="0" algn="ctr" fontAlgn="t">
              <a:spcBef>
                <a:spcPts val="0"/>
              </a:spcBef>
              <a:spcAft>
                <a:spcPts val="0"/>
              </a:spcAft>
            </a:pPr>
            <a:r>
              <a:rPr lang="en-US" sz="2000" b="1" i="0" u="none" strike="noStrike" dirty="0">
                <a:solidFill>
                  <a:srgbClr val="000000"/>
                </a:solidFill>
                <a:effectLst/>
                <a:latin typeface="Calibri" panose="020F0502020204030204" pitchFamily="34" charset="0"/>
                <a:ea typeface="Calibri" panose="020F0502020204030204" pitchFamily="34" charset="0"/>
              </a:rPr>
              <a:t>Monday </a:t>
            </a:r>
            <a:r>
              <a:rPr lang="en-US" sz="2000" b="1" dirty="0">
                <a:solidFill>
                  <a:srgbClr val="000000"/>
                </a:solidFill>
                <a:latin typeface="Calibri" panose="020F0502020204030204" pitchFamily="34" charset="0"/>
                <a:ea typeface="Calibri" panose="020F0502020204030204" pitchFamily="34" charset="0"/>
              </a:rPr>
              <a:t>5</a:t>
            </a:r>
            <a:r>
              <a:rPr lang="en-US" sz="2000" b="1" i="0" u="none" strike="noStrike" baseline="30000" dirty="0">
                <a:solidFill>
                  <a:srgbClr val="000000"/>
                </a:solidFill>
                <a:effectLst/>
                <a:latin typeface="Calibri" panose="020F0502020204030204" pitchFamily="34" charset="0"/>
                <a:ea typeface="Calibri" panose="020F0502020204030204" pitchFamily="34" charset="0"/>
              </a:rPr>
              <a:t>th</a:t>
            </a:r>
            <a:r>
              <a:rPr lang="en-US" sz="2000" b="1" i="0" u="none" strike="noStrike" dirty="0">
                <a:solidFill>
                  <a:srgbClr val="000000"/>
                </a:solidFill>
                <a:effectLst/>
                <a:latin typeface="Calibri" panose="020F0502020204030204" pitchFamily="34" charset="0"/>
                <a:ea typeface="Calibri" panose="020F0502020204030204" pitchFamily="34" charset="0"/>
              </a:rPr>
              <a:t> September 2022</a:t>
            </a:r>
            <a:endParaRPr lang="en-US" sz="2000" b="1" i="0" u="none" strike="noStrike" dirty="0">
              <a:effectLst/>
              <a:latin typeface="Arial" panose="020B0604020202020204" pitchFamily="34" charset="0"/>
            </a:endParaRPr>
          </a:p>
        </p:txBody>
      </p:sp>
      <p:sp>
        <p:nvSpPr>
          <p:cNvPr id="29" name="TextBox 28">
            <a:extLst>
              <a:ext uri="{FF2B5EF4-FFF2-40B4-BE49-F238E27FC236}">
                <a16:creationId xmlns:a16="http://schemas.microsoft.com/office/drawing/2014/main" id="{E10CC5E2-BBA8-475F-B6E8-6989196D73EB}"/>
              </a:ext>
            </a:extLst>
          </p:cNvPr>
          <p:cNvSpPr txBox="1"/>
          <p:nvPr/>
        </p:nvSpPr>
        <p:spPr>
          <a:xfrm>
            <a:off x="7366090" y="2267265"/>
            <a:ext cx="3828262" cy="2677656"/>
          </a:xfrm>
          <a:prstGeom prst="rect">
            <a:avLst/>
          </a:prstGeom>
          <a:noFill/>
        </p:spPr>
        <p:txBody>
          <a:bodyPr wrap="square">
            <a:spAutoFit/>
          </a:bodyPr>
          <a:lstStyle/>
          <a:p>
            <a:pPr marL="0" marR="0" indent="0" algn="ctr" fontAlgn="t">
              <a:spcBef>
                <a:spcPts val="0"/>
              </a:spcBef>
              <a:spcAft>
                <a:spcPts val="0"/>
              </a:spcAft>
              <a:buClrTx/>
              <a:buSzPts val="1600"/>
              <a:buFont typeface="+mj-lt"/>
              <a:buNone/>
              <a:tabLst>
                <a:tab pos="457200" algn="l"/>
              </a:tabLst>
            </a:pPr>
            <a:r>
              <a:rPr lang="en-US" sz="2400" b="1" i="0" u="none" strike="noStrike" dirty="0">
                <a:solidFill>
                  <a:srgbClr val="000000"/>
                </a:solidFill>
                <a:effectLst/>
                <a:latin typeface="Calibri" panose="020F0502020204030204" pitchFamily="34" charset="0"/>
                <a:ea typeface="Times New Roman" panose="02020603050405020304" pitchFamily="18" charset="0"/>
              </a:rPr>
              <a:t>Cranbourne East SC</a:t>
            </a:r>
          </a:p>
          <a:p>
            <a:pPr marL="347472" marR="0" indent="-347472" algn="ctr" fontAlgn="t">
              <a:spcBef>
                <a:spcPts val="0"/>
              </a:spcBef>
              <a:spcAft>
                <a:spcPts val="0"/>
              </a:spcAft>
              <a:tabLst>
                <a:tab pos="457200" algn="l"/>
              </a:tabLst>
            </a:pPr>
            <a:r>
              <a:rPr lang="en-US" sz="2400" b="1" i="0" u="none" strike="noStrike" dirty="0">
                <a:solidFill>
                  <a:srgbClr val="000000"/>
                </a:solidFill>
                <a:effectLst/>
                <a:latin typeface="Calibri" panose="020F0502020204030204" pitchFamily="34" charset="0"/>
                <a:ea typeface="Times New Roman" panose="02020603050405020304" pitchFamily="18" charset="0"/>
              </a:rPr>
              <a:t>Carrum Downs SC</a:t>
            </a:r>
            <a:endParaRPr lang="en-US" sz="2400" b="0" i="0" u="none" strike="noStrike" dirty="0">
              <a:effectLst/>
              <a:latin typeface="Arial" panose="020B0604020202020204" pitchFamily="34" charset="0"/>
            </a:endParaRPr>
          </a:p>
          <a:p>
            <a:pPr marL="347472" marR="0" indent="-347472" algn="ctr" fontAlgn="t">
              <a:spcBef>
                <a:spcPts val="0"/>
              </a:spcBef>
              <a:spcAft>
                <a:spcPts val="0"/>
              </a:spcAft>
              <a:tabLst>
                <a:tab pos="457200" algn="l"/>
              </a:tabLst>
            </a:pPr>
            <a:r>
              <a:rPr lang="en-US" sz="2400" b="1" i="0" u="none" strike="noStrike" dirty="0">
                <a:solidFill>
                  <a:srgbClr val="000000"/>
                </a:solidFill>
                <a:effectLst/>
                <a:latin typeface="Calibri" panose="020F0502020204030204" pitchFamily="34" charset="0"/>
                <a:ea typeface="Times New Roman" panose="02020603050405020304" pitchFamily="18" charset="0"/>
              </a:rPr>
              <a:t>Fountain Gate SC</a:t>
            </a:r>
            <a:endParaRPr lang="en-US" sz="2400" b="0" i="0" u="none" strike="noStrike" dirty="0">
              <a:effectLst/>
              <a:latin typeface="Arial" panose="020B0604020202020204" pitchFamily="34" charset="0"/>
            </a:endParaRPr>
          </a:p>
          <a:p>
            <a:pPr marL="347472" marR="0" indent="-347472" algn="ctr" fontAlgn="t">
              <a:spcBef>
                <a:spcPts val="0"/>
              </a:spcBef>
              <a:spcAft>
                <a:spcPts val="0"/>
              </a:spcAft>
              <a:tabLst>
                <a:tab pos="457200" algn="l"/>
              </a:tabLst>
            </a:pPr>
            <a:r>
              <a:rPr lang="en-US" sz="2400" b="1" i="0" u="none" strike="noStrike" dirty="0">
                <a:solidFill>
                  <a:srgbClr val="000000"/>
                </a:solidFill>
                <a:effectLst/>
                <a:latin typeface="Calibri" panose="020F0502020204030204" pitchFamily="34" charset="0"/>
                <a:ea typeface="Times New Roman" panose="02020603050405020304" pitchFamily="18" charset="0"/>
              </a:rPr>
              <a:t>Hampton Park</a:t>
            </a:r>
          </a:p>
          <a:p>
            <a:pPr marL="347472" marR="0" indent="-347472" algn="ctr" fontAlgn="t">
              <a:spcBef>
                <a:spcPts val="0"/>
              </a:spcBef>
              <a:spcAft>
                <a:spcPts val="0"/>
              </a:spcAft>
              <a:tabLst>
                <a:tab pos="457200" algn="l"/>
              </a:tabLst>
            </a:pPr>
            <a:r>
              <a:rPr lang="en-US" sz="2400" b="1" i="0" u="none" strike="noStrike" dirty="0">
                <a:solidFill>
                  <a:srgbClr val="000000"/>
                </a:solidFill>
                <a:effectLst/>
                <a:latin typeface="Calibri" panose="020F0502020204030204" pitchFamily="34" charset="0"/>
              </a:rPr>
              <a:t>Independent school</a:t>
            </a:r>
          </a:p>
          <a:p>
            <a:pPr marL="347472" marR="0" indent="-347472" algn="ctr" fontAlgn="t">
              <a:spcBef>
                <a:spcPts val="0"/>
              </a:spcBef>
              <a:spcAft>
                <a:spcPts val="0"/>
              </a:spcAft>
              <a:tabLst>
                <a:tab pos="457200" algn="l"/>
              </a:tabLst>
            </a:pPr>
            <a:r>
              <a:rPr lang="en-US" sz="2400" b="1" dirty="0">
                <a:solidFill>
                  <a:srgbClr val="000000"/>
                </a:solidFill>
                <a:latin typeface="Calibri" panose="020F0502020204030204" pitchFamily="34" charset="0"/>
              </a:rPr>
              <a:t>   St Peters College (CLYDE)</a:t>
            </a:r>
          </a:p>
          <a:p>
            <a:pPr marL="347472" marR="0" indent="-347472" algn="ctr" fontAlgn="t">
              <a:spcBef>
                <a:spcPts val="0"/>
              </a:spcBef>
              <a:spcAft>
                <a:spcPts val="0"/>
              </a:spcAft>
              <a:tabLst>
                <a:tab pos="457200" algn="l"/>
              </a:tabLst>
            </a:pPr>
            <a:r>
              <a:rPr lang="en-US" sz="2400" b="1" dirty="0">
                <a:solidFill>
                  <a:srgbClr val="000000"/>
                </a:solidFill>
                <a:latin typeface="Calibri" panose="020F0502020204030204" pitchFamily="34" charset="0"/>
              </a:rPr>
              <a:t>Narre Warren South P-12</a:t>
            </a:r>
            <a:endParaRPr lang="en-US" sz="2400" b="0" i="0" u="none" strike="noStrike" dirty="0">
              <a:effectLst/>
              <a:latin typeface="Arial" panose="020B0604020202020204" pitchFamily="34" charset="0"/>
            </a:endParaRPr>
          </a:p>
        </p:txBody>
      </p:sp>
      <p:pic>
        <p:nvPicPr>
          <p:cNvPr id="31" name="Picture 30">
            <a:extLst>
              <a:ext uri="{FF2B5EF4-FFF2-40B4-BE49-F238E27FC236}">
                <a16:creationId xmlns:a16="http://schemas.microsoft.com/office/drawing/2014/main" id="{62FE5287-9AAD-4EFE-A4FB-057CACA19F99}"/>
              </a:ext>
            </a:extLst>
          </p:cNvPr>
          <p:cNvPicPr/>
          <p:nvPr/>
        </p:nvPicPr>
        <p:blipFill>
          <a:blip r:embed="rId3">
            <a:extLst>
              <a:ext uri="{28A0092B-C50C-407E-A947-70E740481C1C}">
                <a14:useLocalDpi xmlns:a14="http://schemas.microsoft.com/office/drawing/2010/main" val="0"/>
              </a:ext>
            </a:extLst>
          </a:blip>
          <a:stretch>
            <a:fillRect/>
          </a:stretch>
        </p:blipFill>
        <p:spPr>
          <a:xfrm>
            <a:off x="8917320" y="348613"/>
            <a:ext cx="1182173" cy="1042002"/>
          </a:xfrm>
          <a:prstGeom prst="rect">
            <a:avLst/>
          </a:prstGeom>
        </p:spPr>
      </p:pic>
      <p:pic>
        <p:nvPicPr>
          <p:cNvPr id="5" name="Picture 4">
            <a:extLst>
              <a:ext uri="{FF2B5EF4-FFF2-40B4-BE49-F238E27FC236}">
                <a16:creationId xmlns:a16="http://schemas.microsoft.com/office/drawing/2014/main" id="{4041DB99-BAC3-4B76-82BF-FCEC4A6690B7}"/>
              </a:ext>
            </a:extLst>
          </p:cNvPr>
          <p:cNvPicPr>
            <a:picLocks noChangeAspect="1"/>
          </p:cNvPicPr>
          <p:nvPr/>
        </p:nvPicPr>
        <p:blipFill>
          <a:blip r:embed="rId4"/>
          <a:stretch>
            <a:fillRect/>
          </a:stretch>
        </p:blipFill>
        <p:spPr>
          <a:xfrm>
            <a:off x="4112500" y="11140"/>
            <a:ext cx="2220599" cy="3808356"/>
          </a:xfrm>
          <a:prstGeom prst="rect">
            <a:avLst/>
          </a:prstGeom>
        </p:spPr>
      </p:pic>
      <p:pic>
        <p:nvPicPr>
          <p:cNvPr id="30" name="Picture 29">
            <a:extLst>
              <a:ext uri="{FF2B5EF4-FFF2-40B4-BE49-F238E27FC236}">
                <a16:creationId xmlns:a16="http://schemas.microsoft.com/office/drawing/2014/main" id="{A70C5D31-E77E-402F-BC9C-DF674C529963}"/>
              </a:ext>
            </a:extLst>
          </p:cNvPr>
          <p:cNvPicPr>
            <a:picLocks noChangeAspect="1"/>
          </p:cNvPicPr>
          <p:nvPr/>
        </p:nvPicPr>
        <p:blipFill>
          <a:blip r:embed="rId5"/>
          <a:stretch>
            <a:fillRect/>
          </a:stretch>
        </p:blipFill>
        <p:spPr>
          <a:xfrm>
            <a:off x="547925" y="3963381"/>
            <a:ext cx="5548075" cy="2686915"/>
          </a:xfrm>
          <a:prstGeom prst="rect">
            <a:avLst/>
          </a:prstGeom>
        </p:spPr>
      </p:pic>
    </p:spTree>
    <p:extLst>
      <p:ext uri="{BB962C8B-B14F-4D97-AF65-F5344CB8AC3E}">
        <p14:creationId xmlns:p14="http://schemas.microsoft.com/office/powerpoint/2010/main" val="34162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6" name="Rectangle 85">
            <a:extLst>
              <a:ext uri="{FF2B5EF4-FFF2-40B4-BE49-F238E27FC236}">
                <a16:creationId xmlns:a16="http://schemas.microsoft.com/office/drawing/2014/main" id="{579344F8-71D5-40D4-B4C7-20B459022E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88" name="Rectangle 87">
            <a:extLst>
              <a:ext uri="{FF2B5EF4-FFF2-40B4-BE49-F238E27FC236}">
                <a16:creationId xmlns:a16="http://schemas.microsoft.com/office/drawing/2014/main" id="{A0807B62-76AA-4BA3-A701-E54088399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90" name="Rectangle 89">
            <a:extLst>
              <a:ext uri="{FF2B5EF4-FFF2-40B4-BE49-F238E27FC236}">
                <a16:creationId xmlns:a16="http://schemas.microsoft.com/office/drawing/2014/main" id="{D17DB5C5-46D5-4E05-BE20-C7B8E9112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92" name="Group 91">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93" name="Straight Connector 92">
              <a:extLst>
                <a:ext uri="{FF2B5EF4-FFF2-40B4-BE49-F238E27FC236}">
                  <a16:creationId xmlns:a16="http://schemas.microsoft.com/office/drawing/2014/main" id="{E538B089-67A4-4EFE-9EF8-1C2BE322F0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5A33613-E192-4BF7-BB72-35A8A8E89C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C4CB6F3-3B1D-4DA4-BC12-39CC745B6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97" name="Rectangle 96">
            <a:extLst>
              <a:ext uri="{FF2B5EF4-FFF2-40B4-BE49-F238E27FC236}">
                <a16:creationId xmlns:a16="http://schemas.microsoft.com/office/drawing/2014/main" id="{F7CFB609-BCB5-48F3-A772-96674F30B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425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52251B70-2108-41BA-AC72-B834434C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1D2369D4-64C4-40CA-B2FC-743453FA2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03" name="Rectangle 102">
            <a:extLst>
              <a:ext uri="{FF2B5EF4-FFF2-40B4-BE49-F238E27FC236}">
                <a16:creationId xmlns:a16="http://schemas.microsoft.com/office/drawing/2014/main" id="{73AD138D-C229-40D8-842E-020743C02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7691225" y="971551"/>
            <a:ext cx="3528759" cy="5107538"/>
          </a:xfrm>
        </p:spPr>
        <p:txBody>
          <a:bodyPr vert="horz" lIns="91440" tIns="45720" rIns="91440" bIns="45720" rtlCol="0" anchor="ctr">
            <a:normAutofit fontScale="90000"/>
          </a:bodyPr>
          <a:lstStyle/>
          <a:p>
            <a:pPr algn="ctr" fontAlgn="t">
              <a:spcBef>
                <a:spcPts val="0"/>
              </a:spcBef>
              <a:buSzPts val="1600"/>
              <a:tabLst>
                <a:tab pos="457200" algn="l"/>
              </a:tabLst>
            </a:pP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r>
              <a:rPr lang="en-US" sz="3100" b="1" dirty="0">
                <a:solidFill>
                  <a:srgbClr val="000000"/>
                </a:solidFill>
                <a:latin typeface="Calibri" panose="020F0502020204030204" pitchFamily="34" charset="0"/>
                <a:ea typeface="Times New Roman" panose="02020603050405020304" pitchFamily="18" charset="0"/>
              </a:rPr>
              <a:t>Westall SC</a:t>
            </a:r>
            <a:br>
              <a:rPr lang="en-US" sz="3100" b="1" dirty="0">
                <a:solidFill>
                  <a:srgbClr val="000000"/>
                </a:solidFill>
                <a:latin typeface="Calibri" panose="020F0502020204030204" pitchFamily="34" charset="0"/>
                <a:ea typeface="Times New Roman" panose="02020603050405020304" pitchFamily="18" charset="0"/>
              </a:rPr>
            </a:br>
            <a:r>
              <a:rPr lang="en-US" sz="3100" b="1" dirty="0">
                <a:solidFill>
                  <a:srgbClr val="000000"/>
                </a:solidFill>
                <a:latin typeface="Calibri" panose="020F0502020204030204" pitchFamily="34" charset="0"/>
                <a:ea typeface="Times New Roman" panose="02020603050405020304" pitchFamily="18" charset="0"/>
              </a:rPr>
              <a:t>Gleneagles SC</a:t>
            </a:r>
            <a:br>
              <a:rPr lang="en-US" sz="3100" dirty="0">
                <a:latin typeface="Arial" panose="020B0604020202020204" pitchFamily="34" charset="0"/>
              </a:rPr>
            </a:br>
            <a:r>
              <a:rPr lang="en-US" sz="3100" b="1" dirty="0">
                <a:solidFill>
                  <a:srgbClr val="000000"/>
                </a:solidFill>
                <a:latin typeface="Calibri" panose="020F0502020204030204" pitchFamily="34" charset="0"/>
                <a:ea typeface="Times New Roman" panose="02020603050405020304" pitchFamily="18" charset="0"/>
              </a:rPr>
              <a:t>Lyndhurst SC</a:t>
            </a:r>
            <a:br>
              <a:rPr lang="en-US" sz="3100" b="1" dirty="0">
                <a:solidFill>
                  <a:srgbClr val="000000"/>
                </a:solidFill>
                <a:latin typeface="Calibri" panose="020F0502020204030204" pitchFamily="34" charset="0"/>
                <a:ea typeface="Times New Roman" panose="02020603050405020304" pitchFamily="18" charset="0"/>
              </a:rPr>
            </a:br>
            <a:r>
              <a:rPr lang="en-US" sz="3100" b="1" dirty="0">
                <a:solidFill>
                  <a:srgbClr val="000000"/>
                </a:solidFill>
                <a:latin typeface="Calibri" panose="020F0502020204030204" pitchFamily="34" charset="0"/>
                <a:ea typeface="Times New Roman" panose="02020603050405020304" pitchFamily="18" charset="0"/>
              </a:rPr>
              <a:t>Alkira SC</a:t>
            </a:r>
            <a:br>
              <a:rPr lang="en-US" sz="3100" b="1" dirty="0">
                <a:solidFill>
                  <a:srgbClr val="000000"/>
                </a:solidFill>
                <a:latin typeface="Calibri" panose="020F0502020204030204" pitchFamily="34" charset="0"/>
                <a:ea typeface="Times New Roman" panose="02020603050405020304" pitchFamily="18" charset="0"/>
              </a:rPr>
            </a:br>
            <a:r>
              <a:rPr lang="en-US" sz="3100" b="1" dirty="0">
                <a:solidFill>
                  <a:srgbClr val="000000"/>
                </a:solidFill>
                <a:latin typeface="Calibri" panose="020F0502020204030204" pitchFamily="34" charset="0"/>
                <a:ea typeface="Times New Roman" panose="02020603050405020304" pitchFamily="18" charset="0"/>
              </a:rPr>
              <a:t>Cranbourne SC</a:t>
            </a:r>
            <a:br>
              <a:rPr lang="en-US" sz="3100" b="1" dirty="0">
                <a:solidFill>
                  <a:srgbClr val="000000"/>
                </a:solidFill>
                <a:latin typeface="Calibri" panose="020F0502020204030204" pitchFamily="34" charset="0"/>
                <a:ea typeface="Times New Roman" panose="02020603050405020304" pitchFamily="18" charset="0"/>
              </a:rPr>
            </a:br>
            <a:r>
              <a:rPr lang="en-US" sz="3100" b="1" dirty="0">
                <a:solidFill>
                  <a:srgbClr val="000000"/>
                </a:solidFill>
                <a:latin typeface="Calibri" panose="020F0502020204030204" pitchFamily="34" charset="0"/>
                <a:ea typeface="Times New Roman" panose="02020603050405020304" pitchFamily="18" charset="0"/>
              </a:rPr>
              <a:t>Hallam Senior P-12</a:t>
            </a:r>
            <a:br>
              <a:rPr lang="en-US" sz="31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b="1" dirty="0">
                <a:solidFill>
                  <a:srgbClr val="000000"/>
                </a:solidFill>
                <a:latin typeface="Calibri" panose="020F0502020204030204" pitchFamily="34" charset="0"/>
                <a:ea typeface="Times New Roman" panose="02020603050405020304" pitchFamily="18" charset="0"/>
              </a:rPr>
            </a:br>
            <a:br>
              <a:rPr lang="en-US" sz="2000" dirty="0">
                <a:latin typeface="Arial" panose="020B0604020202020204" pitchFamily="34" charset="0"/>
              </a:rPr>
            </a:br>
            <a:br>
              <a:rPr lang="en-US" sz="2000" b="1" cap="all" spc="-100" dirty="0"/>
            </a:br>
            <a:endParaRPr lang="en-US" sz="2000" b="1" cap="all" spc="-100" dirty="0"/>
          </a:p>
        </p:txBody>
      </p:sp>
      <p:sp>
        <p:nvSpPr>
          <p:cNvPr id="105" name="Rectangle 104">
            <a:extLst>
              <a:ext uri="{FF2B5EF4-FFF2-40B4-BE49-F238E27FC236}">
                <a16:creationId xmlns:a16="http://schemas.microsoft.com/office/drawing/2014/main" id="{2B1BAE5E-7CC8-40AD-9A7E-0469E24407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7" name="Straight Connector 106">
            <a:extLst>
              <a:ext uri="{FF2B5EF4-FFF2-40B4-BE49-F238E27FC236}">
                <a16:creationId xmlns:a16="http://schemas.microsoft.com/office/drawing/2014/main" id="{101E6AB6-0657-4BF2-816B-443C9809C4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93DB97-1EF9-40FC-9DAC-B23D646962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FD9D93B-46F0-47D0-9A9E-8E60DA3FA8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F3A8402-2561-4874-AB6A-4732CC6DD32B}"/>
              </a:ext>
            </a:extLst>
          </p:cNvPr>
          <p:cNvSpPr/>
          <p:nvPr/>
        </p:nvSpPr>
        <p:spPr>
          <a:xfrm>
            <a:off x="134931" y="263076"/>
            <a:ext cx="2623230" cy="3251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a:lnSpc>
                <a:spcPct val="90000"/>
              </a:lnSpc>
              <a:spcAft>
                <a:spcPts val="600"/>
              </a:spcAft>
              <a:buClr>
                <a:schemeClr val="tx1">
                  <a:lumMod val="85000"/>
                  <a:lumOff val="15000"/>
                </a:schemeClr>
              </a:buClr>
            </a:pPr>
            <a:endParaRPr lang="en-US" sz="2200" b="1" dirty="0">
              <a:ln w="0"/>
              <a:solidFill>
                <a:schemeClr val="tx1">
                  <a:lumMod val="85000"/>
                  <a:lumOff val="15000"/>
                </a:schemeClr>
              </a:solidFill>
              <a:effectLst>
                <a:outerShdw blurRad="38100" dist="19050" dir="2700000" algn="tl" rotWithShape="0">
                  <a:schemeClr val="dk1">
                    <a:alpha val="40000"/>
                  </a:schemeClr>
                </a:outerShdw>
              </a:effectLst>
            </a:endParaRPr>
          </a:p>
          <a:p>
            <a:pPr algn="ctr">
              <a:lnSpc>
                <a:spcPct val="90000"/>
              </a:lnSpc>
              <a:spcAft>
                <a:spcPts val="600"/>
              </a:spcAft>
              <a:buClr>
                <a:schemeClr val="tx1">
                  <a:lumMod val="85000"/>
                  <a:lumOff val="15000"/>
                </a:schemeClr>
              </a:buClr>
            </a:pPr>
            <a:r>
              <a:rPr lang="en-US" sz="2200" b="1" dirty="0">
                <a:ln w="0"/>
                <a:solidFill>
                  <a:schemeClr val="tx1">
                    <a:lumMod val="85000"/>
                    <a:lumOff val="15000"/>
                  </a:schemeClr>
                </a:solidFill>
                <a:effectLst>
                  <a:outerShdw blurRad="38100" dist="19050" dir="2700000" algn="tl" rotWithShape="0">
                    <a:schemeClr val="dk1">
                      <a:alpha val="40000"/>
                    </a:schemeClr>
                  </a:outerShdw>
                </a:effectLst>
              </a:rPr>
              <a:t>4C’s NIGHT 2:</a:t>
            </a:r>
          </a:p>
          <a:p>
            <a:pPr algn="ctr">
              <a:lnSpc>
                <a:spcPct val="90000"/>
              </a:lnSpc>
              <a:spcAft>
                <a:spcPts val="600"/>
              </a:spcAft>
              <a:buClr>
                <a:schemeClr val="tx1">
                  <a:lumMod val="85000"/>
                  <a:lumOff val="15000"/>
                </a:schemeClr>
              </a:buClr>
            </a:pPr>
            <a:endParaRPr lang="en-US" sz="2200" b="1" dirty="0">
              <a:ln w="0"/>
              <a:solidFill>
                <a:schemeClr val="bg1"/>
              </a:solidFill>
              <a:effectLst>
                <a:outerShdw blurRad="38100" dist="19050" dir="2700000" algn="tl" rotWithShape="0">
                  <a:schemeClr val="dk1">
                    <a:alpha val="40000"/>
                  </a:schemeClr>
                </a:outerShdw>
              </a:effectLst>
            </a:endParaRPr>
          </a:p>
          <a:p>
            <a:pPr algn="ctr">
              <a:lnSpc>
                <a:spcPct val="90000"/>
              </a:lnSpc>
              <a:spcAft>
                <a:spcPts val="600"/>
              </a:spcAft>
              <a:buClr>
                <a:schemeClr val="tx1">
                  <a:lumMod val="85000"/>
                  <a:lumOff val="15000"/>
                </a:schemeClr>
              </a:buClr>
            </a:pPr>
            <a:r>
              <a:rPr lang="en-US" sz="2000" b="1" dirty="0"/>
              <a:t>Last year 4C’s ran a </a:t>
            </a:r>
          </a:p>
          <a:p>
            <a:pPr algn="ctr">
              <a:lnSpc>
                <a:spcPct val="90000"/>
              </a:lnSpc>
              <a:spcAft>
                <a:spcPts val="600"/>
              </a:spcAft>
              <a:buClr>
                <a:schemeClr val="tx1">
                  <a:lumMod val="85000"/>
                  <a:lumOff val="15000"/>
                </a:schemeClr>
              </a:buClr>
            </a:pPr>
            <a:r>
              <a:rPr lang="en-US" sz="2000" b="1" dirty="0"/>
              <a:t>20-25 min cultural showcase with the following SECONDARY schools</a:t>
            </a:r>
          </a:p>
          <a:p>
            <a:pPr algn="ctr">
              <a:lnSpc>
                <a:spcPct val="90000"/>
              </a:lnSpc>
              <a:spcAft>
                <a:spcPts val="600"/>
              </a:spcAft>
              <a:buClr>
                <a:schemeClr val="tx1">
                  <a:lumMod val="85000"/>
                  <a:lumOff val="15000"/>
                </a:schemeClr>
              </a:buClr>
            </a:pPr>
            <a:endParaRPr lang="en-US" sz="2200" b="1" dirty="0">
              <a:ln w="0"/>
              <a:solidFill>
                <a:schemeClr val="tx1">
                  <a:lumMod val="85000"/>
                  <a:lumOff val="15000"/>
                </a:schemeClr>
              </a:solidFill>
              <a:effectLst>
                <a:outerShdw blurRad="38100" dist="19050" dir="2700000" algn="tl" rotWithShape="0">
                  <a:schemeClr val="dk1">
                    <a:alpha val="40000"/>
                  </a:schemeClr>
                </a:outerShdw>
              </a:effectLst>
            </a:endParaRPr>
          </a:p>
          <a:p>
            <a:pPr algn="ctr">
              <a:lnSpc>
                <a:spcPct val="90000"/>
              </a:lnSpc>
              <a:spcAft>
                <a:spcPts val="600"/>
              </a:spcAft>
              <a:buClr>
                <a:schemeClr val="tx1">
                  <a:lumMod val="85000"/>
                  <a:lumOff val="15000"/>
                </a:schemeClr>
              </a:buClr>
            </a:pPr>
            <a:endParaRPr lang="en-US" sz="2200" b="1" dirty="0">
              <a:ln w="0"/>
              <a:solidFill>
                <a:schemeClr val="tx1">
                  <a:lumMod val="85000"/>
                  <a:lumOff val="15000"/>
                </a:schemeClr>
              </a:solidFill>
              <a:effectLst>
                <a:outerShdw blurRad="38100" dist="19050" dir="2700000" algn="tl" rotWithShape="0">
                  <a:schemeClr val="dk1">
                    <a:alpha val="40000"/>
                  </a:schemeClr>
                </a:outerShdw>
              </a:effectLst>
            </a:endParaRPr>
          </a:p>
          <a:p>
            <a:pPr algn="ctr">
              <a:lnSpc>
                <a:spcPct val="90000"/>
              </a:lnSpc>
              <a:spcAft>
                <a:spcPts val="600"/>
              </a:spcAft>
              <a:buClr>
                <a:schemeClr val="tx1">
                  <a:lumMod val="85000"/>
                  <a:lumOff val="15000"/>
                </a:schemeClr>
              </a:buClr>
            </a:pPr>
            <a:endParaRPr lang="en-US" sz="2200" b="1" dirty="0">
              <a:ln w="0"/>
              <a:solidFill>
                <a:schemeClr val="tx1">
                  <a:lumMod val="85000"/>
                  <a:lumOff val="15000"/>
                </a:schemeClr>
              </a:solidFill>
              <a:effectLst>
                <a:outerShdw blurRad="38100" dist="19050" dir="2700000" algn="tl" rotWithShape="0">
                  <a:schemeClr val="dk1">
                    <a:alpha val="40000"/>
                  </a:schemeClr>
                </a:outerShdw>
              </a:effectLst>
            </a:endParaRPr>
          </a:p>
          <a:p>
            <a:pPr algn="ctr">
              <a:lnSpc>
                <a:spcPct val="90000"/>
              </a:lnSpc>
              <a:spcAft>
                <a:spcPts val="600"/>
              </a:spcAft>
              <a:buClr>
                <a:schemeClr val="tx1">
                  <a:lumMod val="85000"/>
                  <a:lumOff val="15000"/>
                </a:schemeClr>
              </a:buClr>
            </a:pPr>
            <a:endParaRPr lang="en-US" sz="2200" b="1"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27" name="TextBox 26">
            <a:extLst>
              <a:ext uri="{FF2B5EF4-FFF2-40B4-BE49-F238E27FC236}">
                <a16:creationId xmlns:a16="http://schemas.microsoft.com/office/drawing/2014/main" id="{57D9FBA8-78AC-4076-8003-0E9E774E9A65}"/>
              </a:ext>
            </a:extLst>
          </p:cNvPr>
          <p:cNvSpPr txBox="1"/>
          <p:nvPr/>
        </p:nvSpPr>
        <p:spPr>
          <a:xfrm>
            <a:off x="7630882" y="1444332"/>
            <a:ext cx="3739530" cy="1200329"/>
          </a:xfrm>
          <a:prstGeom prst="rect">
            <a:avLst/>
          </a:prstGeom>
          <a:noFill/>
        </p:spPr>
        <p:txBody>
          <a:bodyPr wrap="square">
            <a:spAutoFit/>
          </a:bodyPr>
          <a:lstStyle/>
          <a:p>
            <a:pPr marL="0" marR="0" algn="ctr" fontAlgn="t">
              <a:spcBef>
                <a:spcPts val="0"/>
              </a:spcBef>
              <a:spcAft>
                <a:spcPts val="0"/>
              </a:spcAft>
            </a:pPr>
            <a:r>
              <a:rPr lang="en-US" sz="2400" b="1" i="0" u="none" strike="noStrike" dirty="0">
                <a:solidFill>
                  <a:srgbClr val="000000"/>
                </a:solidFill>
                <a:effectLst/>
                <a:latin typeface="Calibri" panose="020F0502020204030204" pitchFamily="34" charset="0"/>
                <a:ea typeface="Calibri" panose="020F0502020204030204" pitchFamily="34" charset="0"/>
              </a:rPr>
              <a:t>SCHOOL PERFORMANCES</a:t>
            </a:r>
            <a:endParaRPr lang="en-US" sz="2400" b="1" dirty="0">
              <a:latin typeface="Arial" panose="020B0604020202020204" pitchFamily="34" charset="0"/>
            </a:endParaRPr>
          </a:p>
          <a:p>
            <a:pPr marL="0" marR="0" algn="ctr" fontAlgn="t">
              <a:spcBef>
                <a:spcPts val="0"/>
              </a:spcBef>
              <a:spcAft>
                <a:spcPts val="0"/>
              </a:spcAft>
            </a:pPr>
            <a:r>
              <a:rPr lang="en-US" sz="2400" b="1" i="0" u="none" strike="noStrike" dirty="0">
                <a:solidFill>
                  <a:srgbClr val="000000"/>
                </a:solidFill>
                <a:effectLst/>
                <a:latin typeface="Calibri" panose="020F0502020204030204" pitchFamily="34" charset="0"/>
                <a:ea typeface="Calibri" panose="020F0502020204030204" pitchFamily="34" charset="0"/>
              </a:rPr>
              <a:t>Monday 12</a:t>
            </a:r>
            <a:r>
              <a:rPr lang="en-US" sz="2400" b="1" i="0" u="none" strike="noStrike" baseline="30000" dirty="0">
                <a:solidFill>
                  <a:srgbClr val="000000"/>
                </a:solidFill>
                <a:effectLst/>
                <a:latin typeface="Calibri" panose="020F0502020204030204" pitchFamily="34" charset="0"/>
                <a:ea typeface="Calibri" panose="020F0502020204030204" pitchFamily="34" charset="0"/>
              </a:rPr>
              <a:t>th</a:t>
            </a:r>
            <a:r>
              <a:rPr lang="en-US" sz="2400" b="1" i="0" u="none" strike="noStrike" dirty="0">
                <a:solidFill>
                  <a:srgbClr val="000000"/>
                </a:solidFill>
                <a:effectLst/>
                <a:latin typeface="Calibri" panose="020F0502020204030204" pitchFamily="34" charset="0"/>
                <a:ea typeface="Calibri" panose="020F0502020204030204" pitchFamily="34" charset="0"/>
              </a:rPr>
              <a:t> </a:t>
            </a:r>
          </a:p>
          <a:p>
            <a:pPr marL="0" marR="0" algn="ctr" fontAlgn="t">
              <a:spcBef>
                <a:spcPts val="0"/>
              </a:spcBef>
              <a:spcAft>
                <a:spcPts val="0"/>
              </a:spcAft>
            </a:pPr>
            <a:r>
              <a:rPr lang="en-US" sz="2400" b="1" i="0" u="none" strike="noStrike" dirty="0">
                <a:solidFill>
                  <a:srgbClr val="000000"/>
                </a:solidFill>
                <a:effectLst/>
                <a:latin typeface="Calibri" panose="020F0502020204030204" pitchFamily="34" charset="0"/>
                <a:ea typeface="Calibri" panose="020F0502020204030204" pitchFamily="34" charset="0"/>
              </a:rPr>
              <a:t>September 2022</a:t>
            </a:r>
            <a:endParaRPr lang="en-US" sz="2400" b="1" i="0" u="none" strike="noStrike" dirty="0">
              <a:effectLst/>
              <a:latin typeface="Arial" panose="020B0604020202020204" pitchFamily="34" charset="0"/>
            </a:endParaRPr>
          </a:p>
        </p:txBody>
      </p:sp>
      <p:pic>
        <p:nvPicPr>
          <p:cNvPr id="23" name="Picture 22">
            <a:extLst>
              <a:ext uri="{FF2B5EF4-FFF2-40B4-BE49-F238E27FC236}">
                <a16:creationId xmlns:a16="http://schemas.microsoft.com/office/drawing/2014/main" id="{738218F5-5FB1-4551-B315-081BC5F660AD}"/>
              </a:ext>
            </a:extLst>
          </p:cNvPr>
          <p:cNvPicPr/>
          <p:nvPr/>
        </p:nvPicPr>
        <p:blipFill>
          <a:blip r:embed="rId2">
            <a:extLst>
              <a:ext uri="{28A0092B-C50C-407E-A947-70E740481C1C}">
                <a14:useLocalDpi xmlns:a14="http://schemas.microsoft.com/office/drawing/2010/main" val="0"/>
              </a:ext>
            </a:extLst>
          </a:blip>
          <a:stretch>
            <a:fillRect/>
          </a:stretch>
        </p:blipFill>
        <p:spPr>
          <a:xfrm>
            <a:off x="8817313" y="234718"/>
            <a:ext cx="1327004" cy="1144283"/>
          </a:xfrm>
          <a:prstGeom prst="rect">
            <a:avLst/>
          </a:prstGeom>
        </p:spPr>
      </p:pic>
      <p:pic>
        <p:nvPicPr>
          <p:cNvPr id="25" name="Picture 24">
            <a:extLst>
              <a:ext uri="{FF2B5EF4-FFF2-40B4-BE49-F238E27FC236}">
                <a16:creationId xmlns:a16="http://schemas.microsoft.com/office/drawing/2014/main" id="{1A9FCEF6-7251-451B-BC39-5BEC32256F80}"/>
              </a:ext>
            </a:extLst>
          </p:cNvPr>
          <p:cNvPicPr>
            <a:picLocks noChangeAspect="1"/>
          </p:cNvPicPr>
          <p:nvPr/>
        </p:nvPicPr>
        <p:blipFill>
          <a:blip r:embed="rId3"/>
          <a:stretch>
            <a:fillRect/>
          </a:stretch>
        </p:blipFill>
        <p:spPr>
          <a:xfrm>
            <a:off x="2892195" y="723024"/>
            <a:ext cx="3795722" cy="2349456"/>
          </a:xfrm>
          <a:prstGeom prst="rect">
            <a:avLst/>
          </a:prstGeom>
        </p:spPr>
      </p:pic>
      <p:pic>
        <p:nvPicPr>
          <p:cNvPr id="26" name="Picture 25">
            <a:extLst>
              <a:ext uri="{FF2B5EF4-FFF2-40B4-BE49-F238E27FC236}">
                <a16:creationId xmlns:a16="http://schemas.microsoft.com/office/drawing/2014/main" id="{738085E8-585B-4C7A-ADB4-E9B5B7CEA9A4}"/>
              </a:ext>
            </a:extLst>
          </p:cNvPr>
          <p:cNvPicPr>
            <a:picLocks noChangeAspect="1"/>
          </p:cNvPicPr>
          <p:nvPr/>
        </p:nvPicPr>
        <p:blipFill>
          <a:blip r:embed="rId4"/>
          <a:stretch>
            <a:fillRect/>
          </a:stretch>
        </p:blipFill>
        <p:spPr>
          <a:xfrm>
            <a:off x="289834" y="3834926"/>
            <a:ext cx="6393506" cy="2442823"/>
          </a:xfrm>
          <a:prstGeom prst="rect">
            <a:avLst/>
          </a:prstGeom>
        </p:spPr>
      </p:pic>
    </p:spTree>
    <p:extLst>
      <p:ext uri="{BB962C8B-B14F-4D97-AF65-F5344CB8AC3E}">
        <p14:creationId xmlns:p14="http://schemas.microsoft.com/office/powerpoint/2010/main" val="201997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145">
            <a:extLst>
              <a:ext uri="{FF2B5EF4-FFF2-40B4-BE49-F238E27FC236}">
                <a16:creationId xmlns:a16="http://schemas.microsoft.com/office/drawing/2014/main" id="{D643BC8F-7DF4-465A-98A1-D4C666539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8182689" y="147791"/>
            <a:ext cx="3616165" cy="4872942"/>
          </a:xfrm>
        </p:spPr>
        <p:txBody>
          <a:bodyPr>
            <a:normAutofit fontScale="90000"/>
          </a:bodyPr>
          <a:lstStyle/>
          <a:p>
            <a:br>
              <a:rPr lang="en-US" sz="3400" b="1" dirty="0">
                <a:solidFill>
                  <a:schemeClr val="tx1"/>
                </a:solidFill>
                <a:latin typeface="+mn-lt"/>
              </a:rPr>
            </a:br>
            <a:br>
              <a:rPr lang="en-US" sz="3400" b="1" dirty="0">
                <a:solidFill>
                  <a:schemeClr val="tx1"/>
                </a:solidFill>
                <a:latin typeface="+mn-lt"/>
              </a:rPr>
            </a:br>
            <a:br>
              <a:rPr lang="en-US" sz="3400" b="1" dirty="0">
                <a:solidFill>
                  <a:schemeClr val="tx1"/>
                </a:solidFill>
                <a:latin typeface="+mn-lt"/>
              </a:rPr>
            </a:br>
            <a:br>
              <a:rPr lang="en-US" sz="3400" b="1" dirty="0">
                <a:solidFill>
                  <a:schemeClr val="tx1"/>
                </a:solidFill>
                <a:latin typeface="+mn-lt"/>
              </a:rPr>
            </a:br>
            <a:br>
              <a:rPr lang="en-US" sz="3400" b="1" dirty="0">
                <a:solidFill>
                  <a:schemeClr val="tx1"/>
                </a:solidFill>
                <a:latin typeface="+mn-lt"/>
              </a:rPr>
            </a:br>
            <a:r>
              <a:rPr lang="en-US" sz="4000" b="1" dirty="0">
                <a:solidFill>
                  <a:schemeClr val="accent1">
                    <a:lumMod val="40000"/>
                    <a:lumOff val="60000"/>
                  </a:schemeClr>
                </a:solidFill>
              </a:rPr>
              <a:t>4C’s </a:t>
            </a:r>
            <a:r>
              <a:rPr lang="en-US" sz="4000" b="1" dirty="0">
                <a:solidFill>
                  <a:schemeClr val="accent1">
                    <a:lumMod val="40000"/>
                    <a:lumOff val="60000"/>
                  </a:schemeClr>
                </a:solidFill>
                <a:latin typeface="+mn-lt"/>
              </a:rPr>
              <a:t>2023 </a:t>
            </a:r>
            <a:br>
              <a:rPr lang="en-US" sz="4000" b="1" dirty="0">
                <a:solidFill>
                  <a:schemeClr val="accent1">
                    <a:lumMod val="40000"/>
                    <a:lumOff val="60000"/>
                  </a:schemeClr>
                </a:solidFill>
                <a:latin typeface="+mn-lt"/>
              </a:rPr>
            </a:br>
            <a:br>
              <a:rPr lang="en-US" sz="4000" b="1" dirty="0">
                <a:solidFill>
                  <a:schemeClr val="accent1">
                    <a:lumMod val="40000"/>
                    <a:lumOff val="60000"/>
                  </a:schemeClr>
                </a:solidFill>
                <a:latin typeface="+mn-lt"/>
              </a:rPr>
            </a:br>
            <a:r>
              <a:rPr lang="en-US" sz="3600" b="1" dirty="0">
                <a:solidFill>
                  <a:schemeClr val="accent1">
                    <a:lumMod val="40000"/>
                    <a:lumOff val="60000"/>
                  </a:schemeClr>
                </a:solidFill>
                <a:latin typeface="+mn-lt"/>
              </a:rPr>
              <a:t>school DATES</a:t>
            </a:r>
            <a:br>
              <a:rPr lang="en-US" sz="3600" b="1" dirty="0">
                <a:solidFill>
                  <a:schemeClr val="accent1">
                    <a:lumMod val="40000"/>
                    <a:lumOff val="60000"/>
                  </a:schemeClr>
                </a:solidFill>
                <a:latin typeface="+mn-lt"/>
              </a:rPr>
            </a:br>
            <a:r>
              <a:rPr lang="en-US" sz="3600" b="1" dirty="0">
                <a:solidFill>
                  <a:schemeClr val="accent1">
                    <a:lumMod val="40000"/>
                    <a:lumOff val="60000"/>
                  </a:schemeClr>
                </a:solidFill>
                <a:latin typeface="+mn-lt"/>
              </a:rPr>
              <a:t>&amp; </a:t>
            </a:r>
            <a:br>
              <a:rPr lang="en-US" sz="3600" b="1" dirty="0">
                <a:solidFill>
                  <a:schemeClr val="accent1">
                    <a:lumMod val="40000"/>
                    <a:lumOff val="60000"/>
                  </a:schemeClr>
                </a:solidFill>
                <a:latin typeface="+mn-lt"/>
              </a:rPr>
            </a:br>
            <a:r>
              <a:rPr lang="en-US" sz="3600" b="1" dirty="0" err="1">
                <a:solidFill>
                  <a:schemeClr val="accent1">
                    <a:lumMod val="40000"/>
                    <a:lumOff val="60000"/>
                  </a:schemeClr>
                </a:solidFill>
                <a:latin typeface="+mn-lt"/>
              </a:rPr>
              <a:t>PerformanceS</a:t>
            </a:r>
            <a:br>
              <a:rPr lang="en-US" sz="2800" b="1" dirty="0">
                <a:solidFill>
                  <a:schemeClr val="accent1">
                    <a:lumMod val="40000"/>
                    <a:lumOff val="60000"/>
                  </a:schemeClr>
                </a:solidFill>
                <a:latin typeface="+mn-lt"/>
              </a:rPr>
            </a:br>
            <a:endParaRPr lang="en-US" sz="2800" b="1" dirty="0">
              <a:solidFill>
                <a:schemeClr val="accent1">
                  <a:lumMod val="40000"/>
                  <a:lumOff val="60000"/>
                </a:schemeClr>
              </a:solidFill>
              <a:latin typeface="+mn-lt"/>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8284256" y="4143375"/>
            <a:ext cx="3688669" cy="2466975"/>
          </a:xfrm>
        </p:spPr>
        <p:txBody>
          <a:bodyPr>
            <a:normAutofit/>
          </a:bodyPr>
          <a:lstStyle/>
          <a:p>
            <a:pPr>
              <a:spcAft>
                <a:spcPts val="600"/>
              </a:spcAft>
            </a:pPr>
            <a:endParaRPr lang="en-US" sz="1400" b="1" dirty="0">
              <a:solidFill>
                <a:schemeClr val="tx1"/>
              </a:solidFill>
            </a:endParaRPr>
          </a:p>
          <a:p>
            <a:pPr>
              <a:spcAft>
                <a:spcPts val="600"/>
              </a:spcAft>
            </a:pPr>
            <a:endParaRPr lang="en-US" sz="2000" b="1" dirty="0">
              <a:solidFill>
                <a:schemeClr val="tx1"/>
              </a:solidFill>
            </a:endParaRPr>
          </a:p>
          <a:p>
            <a:pPr>
              <a:spcAft>
                <a:spcPts val="600"/>
              </a:spcAft>
            </a:pPr>
            <a:endParaRPr lang="en-US" sz="2000" b="1" dirty="0">
              <a:solidFill>
                <a:schemeClr val="tx1"/>
              </a:solidFill>
            </a:endParaRPr>
          </a:p>
          <a:p>
            <a:pPr>
              <a:spcAft>
                <a:spcPts val="600"/>
              </a:spcAft>
            </a:pPr>
            <a:r>
              <a:rPr lang="en-US" sz="2000" b="1" dirty="0">
                <a:solidFill>
                  <a:schemeClr val="tx1"/>
                </a:solidFill>
              </a:rPr>
              <a:t>See you there!</a:t>
            </a:r>
          </a:p>
          <a:p>
            <a:pPr marL="285750" indent="-285750" algn="l">
              <a:spcAft>
                <a:spcPts val="600"/>
              </a:spcAft>
              <a:buFontTx/>
              <a:buChar char="-"/>
            </a:pPr>
            <a:endParaRPr lang="en-US" sz="1400" b="1" dirty="0">
              <a:solidFill>
                <a:schemeClr val="tx1"/>
              </a:solidFill>
            </a:endParaRPr>
          </a:p>
          <a:p>
            <a:pPr algn="l">
              <a:spcAft>
                <a:spcPts val="600"/>
              </a:spcAft>
            </a:pPr>
            <a:endParaRPr lang="en-US" sz="1400" b="1" dirty="0">
              <a:solidFill>
                <a:schemeClr val="tx1"/>
              </a:solidFill>
            </a:endParaRPr>
          </a:p>
        </p:txBody>
      </p:sp>
      <p:sp>
        <p:nvSpPr>
          <p:cNvPr id="148" name="Rectangle 147">
            <a:extLst>
              <a:ext uri="{FF2B5EF4-FFF2-40B4-BE49-F238E27FC236}">
                <a16:creationId xmlns:a16="http://schemas.microsoft.com/office/drawing/2014/main" id="{77233F1F-CBD0-4DDA-980E-6E3D313C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7A2A262E-A3F6-49F9-AD3E-B7F52DFD1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66781" cy="6858000"/>
          </a:xfrm>
          <a:prstGeom prst="rect">
            <a:avLst/>
          </a:prstGeom>
          <a:solidFill>
            <a:schemeClr val="tx1"/>
          </a:solidFill>
          <a:ln>
            <a:noFill/>
          </a:ln>
          <a:effectLst>
            <a:innerShdw blurRad="63500" dist="3175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2AC9B192-E33B-41BC-8875-D6F6D4471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43200"/>
            <a:ext cx="8165592" cy="914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E36C4E11-7E1C-4B94-9E8D-A610C7EC1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6603" y="0"/>
            <a:ext cx="91440" cy="28346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BADC6DE7-27D3-4E0D-9F87-BCF01C834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4646" y="0"/>
            <a:ext cx="91440" cy="28346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bstract image">
            <a:extLst>
              <a:ext uri="{FF2B5EF4-FFF2-40B4-BE49-F238E27FC236}">
                <a16:creationId xmlns:a16="http://schemas.microsoft.com/office/drawing/2014/main" id="{5BE1F1A2-F779-4F40-819B-20C056E52B08}"/>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8864041" y="455000"/>
            <a:ext cx="2630793" cy="1479821"/>
          </a:xfrm>
          <a:prstGeom prst="rect">
            <a:avLst/>
          </a:prstGeom>
        </p:spPr>
      </p:pic>
      <p:pic>
        <p:nvPicPr>
          <p:cNvPr id="17" name="Picture 16">
            <a:extLst>
              <a:ext uri="{FF2B5EF4-FFF2-40B4-BE49-F238E27FC236}">
                <a16:creationId xmlns:a16="http://schemas.microsoft.com/office/drawing/2014/main" id="{B9D2D84D-133A-4B0F-A7F6-FF01CF712E2E}"/>
              </a:ext>
            </a:extLst>
          </p:cNvPr>
          <p:cNvPicPr>
            <a:picLocks noChangeAspect="1"/>
          </p:cNvPicPr>
          <p:nvPr/>
        </p:nvPicPr>
        <p:blipFill>
          <a:blip r:embed="rId3"/>
          <a:stretch>
            <a:fillRect/>
          </a:stretch>
        </p:blipFill>
        <p:spPr>
          <a:xfrm>
            <a:off x="2855752" y="169715"/>
            <a:ext cx="2451493" cy="2466976"/>
          </a:xfrm>
          <a:prstGeom prst="rect">
            <a:avLst/>
          </a:prstGeom>
        </p:spPr>
      </p:pic>
      <p:pic>
        <p:nvPicPr>
          <p:cNvPr id="10" name="Picture 9">
            <a:extLst>
              <a:ext uri="{FF2B5EF4-FFF2-40B4-BE49-F238E27FC236}">
                <a16:creationId xmlns:a16="http://schemas.microsoft.com/office/drawing/2014/main" id="{37E06413-77BE-2832-C6E7-2A92966DF440}"/>
              </a:ext>
            </a:extLst>
          </p:cNvPr>
          <p:cNvPicPr>
            <a:picLocks noChangeAspect="1"/>
          </p:cNvPicPr>
          <p:nvPr/>
        </p:nvPicPr>
        <p:blipFill>
          <a:blip r:embed="rId4"/>
          <a:stretch>
            <a:fillRect/>
          </a:stretch>
        </p:blipFill>
        <p:spPr>
          <a:xfrm>
            <a:off x="355067" y="147791"/>
            <a:ext cx="2088910" cy="2466976"/>
          </a:xfrm>
          <a:prstGeom prst="rect">
            <a:avLst/>
          </a:prstGeom>
        </p:spPr>
      </p:pic>
      <p:pic>
        <p:nvPicPr>
          <p:cNvPr id="13" name="Picture 12" descr="A group of people on a stage&#10;&#10;Description automatically generated with medium confidence">
            <a:extLst>
              <a:ext uri="{FF2B5EF4-FFF2-40B4-BE49-F238E27FC236}">
                <a16:creationId xmlns:a16="http://schemas.microsoft.com/office/drawing/2014/main" id="{5809F352-57F6-F156-B095-00618FBE02CA}"/>
              </a:ext>
            </a:extLst>
          </p:cNvPr>
          <p:cNvPicPr>
            <a:picLocks noChangeAspect="1"/>
          </p:cNvPicPr>
          <p:nvPr/>
        </p:nvPicPr>
        <p:blipFill>
          <a:blip r:embed="rId5"/>
          <a:stretch>
            <a:fillRect/>
          </a:stretch>
        </p:blipFill>
        <p:spPr>
          <a:xfrm>
            <a:off x="5570375" y="501873"/>
            <a:ext cx="2566936" cy="1830893"/>
          </a:xfrm>
          <a:prstGeom prst="rect">
            <a:avLst/>
          </a:prstGeom>
        </p:spPr>
      </p:pic>
      <p:pic>
        <p:nvPicPr>
          <p:cNvPr id="9" name="Picture 8">
            <a:extLst>
              <a:ext uri="{FF2B5EF4-FFF2-40B4-BE49-F238E27FC236}">
                <a16:creationId xmlns:a16="http://schemas.microsoft.com/office/drawing/2014/main" id="{AC2CF266-3DDF-7A57-EEF0-DC3FC7CF9183}"/>
              </a:ext>
            </a:extLst>
          </p:cNvPr>
          <p:cNvPicPr>
            <a:picLocks noChangeAspect="1"/>
          </p:cNvPicPr>
          <p:nvPr/>
        </p:nvPicPr>
        <p:blipFill>
          <a:blip r:embed="rId6"/>
          <a:stretch>
            <a:fillRect/>
          </a:stretch>
        </p:blipFill>
        <p:spPr>
          <a:xfrm>
            <a:off x="355067" y="3245074"/>
            <a:ext cx="7373769" cy="2834640"/>
          </a:xfrm>
          <a:prstGeom prst="rect">
            <a:avLst/>
          </a:prstGeom>
        </p:spPr>
      </p:pic>
    </p:spTree>
    <p:extLst>
      <p:ext uri="{BB962C8B-B14F-4D97-AF65-F5344CB8AC3E}">
        <p14:creationId xmlns:p14="http://schemas.microsoft.com/office/powerpoint/2010/main" val="40409167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Freeform: Shape 111">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Freeform: Shape 113">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Freeform: Shape 115">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a:extLst>
              <a:ext uri="{FF2B5EF4-FFF2-40B4-BE49-F238E27FC236}">
                <a16:creationId xmlns:a16="http://schemas.microsoft.com/office/drawing/2014/main" id="{782BAC3A-EC56-4BE8-B1CE-97E41CA8E9B0}"/>
              </a:ext>
            </a:extLst>
          </p:cNvPr>
          <p:cNvPicPr>
            <a:picLocks noChangeAspect="1"/>
          </p:cNvPicPr>
          <p:nvPr/>
        </p:nvPicPr>
        <p:blipFill>
          <a:blip r:embed="rId2"/>
          <a:stretch>
            <a:fillRect/>
          </a:stretch>
        </p:blipFill>
        <p:spPr>
          <a:xfrm>
            <a:off x="130039" y="4340482"/>
            <a:ext cx="3440501" cy="2012693"/>
          </a:xfrm>
          <a:prstGeom prst="rect">
            <a:avLst/>
          </a:prstGeom>
        </p:spPr>
      </p:pic>
      <p:sp>
        <p:nvSpPr>
          <p:cNvPr id="118" name="Freeform: Shape 117">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Freeform: Shape 119">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D93879A5-7F90-4BC6-9C65-88AC3721436C}"/>
              </a:ext>
            </a:extLst>
          </p:cNvPr>
          <p:cNvPicPr>
            <a:picLocks noChangeAspect="1"/>
          </p:cNvPicPr>
          <p:nvPr/>
        </p:nvPicPr>
        <p:blipFill>
          <a:blip r:embed="rId3"/>
          <a:stretch>
            <a:fillRect/>
          </a:stretch>
        </p:blipFill>
        <p:spPr>
          <a:xfrm>
            <a:off x="213175" y="638176"/>
            <a:ext cx="3439089" cy="1788326"/>
          </a:xfrm>
          <a:prstGeom prst="rect">
            <a:avLst/>
          </a:prstGeom>
        </p:spPr>
      </p:pic>
      <p:pic>
        <p:nvPicPr>
          <p:cNvPr id="11" name="Picture 10">
            <a:extLst>
              <a:ext uri="{FF2B5EF4-FFF2-40B4-BE49-F238E27FC236}">
                <a16:creationId xmlns:a16="http://schemas.microsoft.com/office/drawing/2014/main" id="{03BA8178-C00E-404A-86EF-EA2535179B84}"/>
              </a:ext>
            </a:extLst>
          </p:cNvPr>
          <p:cNvPicPr>
            <a:picLocks noChangeAspect="1"/>
          </p:cNvPicPr>
          <p:nvPr/>
        </p:nvPicPr>
        <p:blipFill>
          <a:blip r:embed="rId4"/>
          <a:stretch>
            <a:fillRect/>
          </a:stretch>
        </p:blipFill>
        <p:spPr>
          <a:xfrm>
            <a:off x="8621460" y="400050"/>
            <a:ext cx="3204886" cy="2443725"/>
          </a:xfrm>
          <a:prstGeom prst="rect">
            <a:avLst/>
          </a:prstGeom>
        </p:spPr>
      </p:pic>
      <p:pic>
        <p:nvPicPr>
          <p:cNvPr id="14" name="Picture 13">
            <a:extLst>
              <a:ext uri="{FF2B5EF4-FFF2-40B4-BE49-F238E27FC236}">
                <a16:creationId xmlns:a16="http://schemas.microsoft.com/office/drawing/2014/main" id="{E9BAB466-017D-4047-97EC-0C2058111602}"/>
              </a:ext>
            </a:extLst>
          </p:cNvPr>
          <p:cNvPicPr>
            <a:picLocks noChangeAspect="1"/>
          </p:cNvPicPr>
          <p:nvPr/>
        </p:nvPicPr>
        <p:blipFill>
          <a:blip r:embed="rId5"/>
          <a:stretch>
            <a:fillRect/>
          </a:stretch>
        </p:blipFill>
        <p:spPr>
          <a:xfrm>
            <a:off x="8502904" y="3826132"/>
            <a:ext cx="3357045" cy="2307968"/>
          </a:xfrm>
          <a:prstGeom prst="rect">
            <a:avLst/>
          </a:prstGeom>
        </p:spPr>
      </p:pic>
      <p:pic>
        <p:nvPicPr>
          <p:cNvPr id="13" name="Picture 12">
            <a:extLst>
              <a:ext uri="{FF2B5EF4-FFF2-40B4-BE49-F238E27FC236}">
                <a16:creationId xmlns:a16="http://schemas.microsoft.com/office/drawing/2014/main" id="{EF63DA4E-0D4E-4F17-9C2B-7C6D4D5964F7}"/>
              </a:ext>
            </a:extLst>
          </p:cNvPr>
          <p:cNvPicPr>
            <a:picLocks noChangeAspect="1"/>
          </p:cNvPicPr>
          <p:nvPr/>
        </p:nvPicPr>
        <p:blipFill>
          <a:blip r:embed="rId6"/>
          <a:stretch>
            <a:fillRect/>
          </a:stretch>
        </p:blipFill>
        <p:spPr>
          <a:xfrm>
            <a:off x="4645292" y="1992427"/>
            <a:ext cx="2992860" cy="2873146"/>
          </a:xfrm>
          <a:prstGeom prst="rect">
            <a:avLst/>
          </a:prstGeom>
        </p:spPr>
      </p:pic>
    </p:spTree>
    <p:extLst>
      <p:ext uri="{BB962C8B-B14F-4D97-AF65-F5344CB8AC3E}">
        <p14:creationId xmlns:p14="http://schemas.microsoft.com/office/powerpoint/2010/main" val="986832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0885-38CC-4734-A40A-855C64EBCDDA}"/>
              </a:ext>
            </a:extLst>
          </p:cNvPr>
          <p:cNvSpPr>
            <a:spLocks noGrp="1"/>
          </p:cNvSpPr>
          <p:nvPr>
            <p:ph type="title"/>
          </p:nvPr>
        </p:nvSpPr>
        <p:spPr/>
        <p:txBody>
          <a:bodyPr/>
          <a:lstStyle/>
          <a:p>
            <a:pPr algn="ctr"/>
            <a:r>
              <a:rPr lang="en-US" sz="4000" b="1" dirty="0">
                <a:latin typeface="+mn-lt"/>
              </a:rPr>
              <a:t>CLIPS FOR 4C’s</a:t>
            </a:r>
            <a:endParaRPr lang="en-US" b="1" dirty="0">
              <a:latin typeface="+mn-lt"/>
            </a:endParaRPr>
          </a:p>
        </p:txBody>
      </p:sp>
      <p:sp>
        <p:nvSpPr>
          <p:cNvPr id="3" name="Content Placeholder 2">
            <a:extLst>
              <a:ext uri="{FF2B5EF4-FFF2-40B4-BE49-F238E27FC236}">
                <a16:creationId xmlns:a16="http://schemas.microsoft.com/office/drawing/2014/main" id="{615A0A58-371D-4219-BDF4-D29950E2DE7E}"/>
              </a:ext>
            </a:extLst>
          </p:cNvPr>
          <p:cNvSpPr>
            <a:spLocks noGrp="1"/>
          </p:cNvSpPr>
          <p:nvPr>
            <p:ph idx="1"/>
          </p:nvPr>
        </p:nvSpPr>
        <p:spPr>
          <a:xfrm>
            <a:off x="1066800" y="2103119"/>
            <a:ext cx="10351168" cy="3864543"/>
          </a:xfrm>
          <a:solidFill>
            <a:schemeClr val="accent6">
              <a:lumMod val="40000"/>
              <a:lumOff val="60000"/>
            </a:schemeClr>
          </a:solidFill>
        </p:spPr>
        <p:txBody>
          <a:bodyPr>
            <a:normAutofit/>
          </a:bodyPr>
          <a:lstStyle/>
          <a:p>
            <a:pPr marL="0" indent="0">
              <a:buNone/>
            </a:pPr>
            <a:r>
              <a:rPr lang="en-US" sz="3600" b="1" dirty="0"/>
              <a:t>Introduction: </a:t>
            </a:r>
          </a:p>
          <a:p>
            <a:pPr marL="0" indent="0">
              <a:buNone/>
            </a:pPr>
            <a:r>
              <a:rPr lang="en-US" sz="3600" b="1" dirty="0"/>
              <a:t>What is the 4C’s?</a:t>
            </a:r>
          </a:p>
          <a:p>
            <a:pPr marL="0" indent="0">
              <a:buNone/>
            </a:pPr>
            <a:r>
              <a:rPr lang="en-US" sz="3600" b="1" dirty="0"/>
              <a:t>A student’s perspective of </a:t>
            </a:r>
            <a:r>
              <a:rPr lang="en-US" sz="3600" b="1" dirty="0">
                <a:solidFill>
                  <a:srgbClr val="FFC000"/>
                </a:solidFill>
                <a:hlinkClick r:id="rId2">
                  <a:extLst>
                    <a:ext uri="{A12FA001-AC4F-418D-AE19-62706E023703}">
                      <ahyp:hlinkClr xmlns:ahyp="http://schemas.microsoft.com/office/drawing/2018/hyperlinkcolor" val="tx"/>
                    </a:ext>
                  </a:extLst>
                </a:hlinkClick>
              </a:rPr>
              <a:t>4C’s</a:t>
            </a:r>
            <a:endParaRPr lang="en-US" sz="3600" b="1" dirty="0">
              <a:solidFill>
                <a:srgbClr val="FFC000"/>
              </a:solidFill>
            </a:endParaRPr>
          </a:p>
          <a:p>
            <a:pPr marL="0" indent="0">
              <a:buNone/>
            </a:pPr>
            <a:r>
              <a:rPr lang="en-US" sz="3600" b="1" dirty="0"/>
              <a:t>4C’s Concert Clips scattered </a:t>
            </a:r>
            <a:r>
              <a:rPr lang="en-US" sz="3600" b="1" dirty="0">
                <a:solidFill>
                  <a:srgbClr val="92D050"/>
                </a:solidFill>
                <a:hlinkClick r:id="rId3">
                  <a:extLst>
                    <a:ext uri="{A12FA001-AC4F-418D-AE19-62706E023703}">
                      <ahyp:hlinkClr xmlns:ahyp="http://schemas.microsoft.com/office/drawing/2018/hyperlinkcolor" val="tx"/>
                    </a:ext>
                  </a:extLst>
                </a:hlinkClick>
              </a:rPr>
              <a:t>4C’s</a:t>
            </a:r>
            <a:r>
              <a:rPr lang="en-US" sz="3600" b="1" dirty="0">
                <a:solidFill>
                  <a:srgbClr val="92D050"/>
                </a:solidFill>
              </a:rPr>
              <a:t> </a:t>
            </a:r>
            <a:endParaRPr lang="en-US" sz="3600" b="1" dirty="0"/>
          </a:p>
        </p:txBody>
      </p:sp>
    </p:spTree>
    <p:extLst>
      <p:ext uri="{BB962C8B-B14F-4D97-AF65-F5344CB8AC3E}">
        <p14:creationId xmlns:p14="http://schemas.microsoft.com/office/powerpoint/2010/main" val="2328994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848EC-710A-4506-A5D6-B127A062D42E}"/>
              </a:ext>
            </a:extLst>
          </p:cNvPr>
          <p:cNvSpPr>
            <a:spLocks noGrp="1"/>
          </p:cNvSpPr>
          <p:nvPr>
            <p:ph type="title"/>
          </p:nvPr>
        </p:nvSpPr>
        <p:spPr>
          <a:xfrm>
            <a:off x="727711" y="342899"/>
            <a:ext cx="10058400" cy="1371600"/>
          </a:xfrm>
        </p:spPr>
        <p:txBody>
          <a:bodyPr/>
          <a:lstStyle/>
          <a:p>
            <a:pPr algn="ctr"/>
            <a:r>
              <a:rPr lang="en-US" b="1" dirty="0">
                <a:latin typeface="Aharoni" panose="02010803020104030203" pitchFamily="2" charset="-79"/>
                <a:cs typeface="Aharoni" panose="02010803020104030203" pitchFamily="2" charset="-79"/>
              </a:rPr>
              <a:t>   WRS – BUNJIL PLACE EXCURSION</a:t>
            </a:r>
          </a:p>
        </p:txBody>
      </p:sp>
      <p:sp>
        <p:nvSpPr>
          <p:cNvPr id="3" name="Content Placeholder 2">
            <a:extLst>
              <a:ext uri="{FF2B5EF4-FFF2-40B4-BE49-F238E27FC236}">
                <a16:creationId xmlns:a16="http://schemas.microsoft.com/office/drawing/2014/main" id="{D2AE3DCC-38A6-4CC5-A457-F15E857CD290}"/>
              </a:ext>
            </a:extLst>
          </p:cNvPr>
          <p:cNvSpPr>
            <a:spLocks noGrp="1"/>
          </p:cNvSpPr>
          <p:nvPr>
            <p:ph idx="1"/>
          </p:nvPr>
        </p:nvSpPr>
        <p:spPr>
          <a:xfrm>
            <a:off x="1405889" y="1714499"/>
            <a:ext cx="9404985" cy="4638675"/>
          </a:xfrm>
        </p:spPr>
        <p:txBody>
          <a:bodyPr>
            <a:normAutofit/>
          </a:bodyPr>
          <a:lstStyle/>
          <a:p>
            <a:pPr marL="0" indent="0">
              <a:buNone/>
            </a:pPr>
            <a:r>
              <a:rPr lang="en-US" sz="3200" dirty="0"/>
              <a:t>WE HAVE AN OHS -  RISK ASSESSMENT </a:t>
            </a:r>
          </a:p>
          <a:p>
            <a:pPr marL="0" indent="0">
              <a:buNone/>
            </a:pPr>
            <a:r>
              <a:rPr lang="en-US" sz="3200" dirty="0"/>
              <a:t>In JUNE 2023 COMPULSORY TO THE EVENT</a:t>
            </a:r>
          </a:p>
          <a:p>
            <a:pPr lvl="2">
              <a:buFontTx/>
              <a:buChar char="-"/>
            </a:pPr>
            <a:r>
              <a:rPr lang="en-US" sz="3600" b="1" dirty="0"/>
              <a:t>NARRE WARREN TRAIN STATION</a:t>
            </a:r>
          </a:p>
          <a:p>
            <a:pPr lvl="2">
              <a:buFontTx/>
              <a:buChar char="-"/>
            </a:pPr>
            <a:r>
              <a:rPr lang="en-US" sz="3600" b="1" dirty="0"/>
              <a:t>BUNJIL PLACE/LIBRARY</a:t>
            </a:r>
          </a:p>
          <a:p>
            <a:pPr lvl="2">
              <a:buFontTx/>
              <a:buChar char="-"/>
            </a:pPr>
            <a:r>
              <a:rPr lang="en-US" sz="3600" b="1" dirty="0"/>
              <a:t>FOUNTAIN GATE - FOOD COURT</a:t>
            </a:r>
          </a:p>
        </p:txBody>
      </p:sp>
    </p:spTree>
    <p:extLst>
      <p:ext uri="{BB962C8B-B14F-4D97-AF65-F5344CB8AC3E}">
        <p14:creationId xmlns:p14="http://schemas.microsoft.com/office/powerpoint/2010/main" val="3355530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34" name="Rectangle 33">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50EBF293-9E7B-4C4C-A566-E6D8F939A6DF}"/>
              </a:ext>
            </a:extLst>
          </p:cNvPr>
          <p:cNvSpPr>
            <a:spLocks noGrp="1"/>
          </p:cNvSpPr>
          <p:nvPr>
            <p:ph type="ctrTitle"/>
          </p:nvPr>
        </p:nvSpPr>
        <p:spPr>
          <a:xfrm>
            <a:off x="1306286" y="1446715"/>
            <a:ext cx="9637485" cy="3299335"/>
          </a:xfrm>
        </p:spPr>
        <p:txBody>
          <a:bodyPr>
            <a:normAutofit/>
          </a:bodyPr>
          <a:lstStyle/>
          <a:p>
            <a:r>
              <a:rPr lang="en-US" b="1" dirty="0">
                <a:solidFill>
                  <a:srgbClr val="C00000"/>
                </a:solidFill>
              </a:rPr>
              <a:t>QUICK 4C’s QUIZ:</a:t>
            </a:r>
          </a:p>
        </p:txBody>
      </p:sp>
      <p:sp>
        <p:nvSpPr>
          <p:cNvPr id="3" name="Subtitle 2">
            <a:extLst>
              <a:ext uri="{FF2B5EF4-FFF2-40B4-BE49-F238E27FC236}">
                <a16:creationId xmlns:a16="http://schemas.microsoft.com/office/drawing/2014/main" id="{C90317A8-FA7B-46A4-8C32-241A7EEC6B26}"/>
              </a:ext>
            </a:extLst>
          </p:cNvPr>
          <p:cNvSpPr>
            <a:spLocks noGrp="1"/>
          </p:cNvSpPr>
          <p:nvPr>
            <p:ph type="subTitle" idx="1"/>
          </p:nvPr>
        </p:nvSpPr>
        <p:spPr>
          <a:xfrm>
            <a:off x="1615858" y="3770335"/>
            <a:ext cx="9327913" cy="1801516"/>
          </a:xfrm>
        </p:spPr>
        <p:txBody>
          <a:bodyPr>
            <a:noAutofit/>
          </a:bodyPr>
          <a:lstStyle/>
          <a:p>
            <a:pPr>
              <a:lnSpc>
                <a:spcPct val="100000"/>
              </a:lnSpc>
              <a:spcAft>
                <a:spcPts val="600"/>
              </a:spcAft>
            </a:pPr>
            <a:r>
              <a:rPr lang="en-US" sz="2400" b="1" dirty="0"/>
              <a:t>How many questions can you answer correctly? </a:t>
            </a:r>
          </a:p>
          <a:p>
            <a:pPr>
              <a:lnSpc>
                <a:spcPct val="100000"/>
              </a:lnSpc>
              <a:spcAft>
                <a:spcPts val="600"/>
              </a:spcAft>
            </a:pPr>
            <a:endParaRPr lang="en-US" sz="2400" b="1" dirty="0"/>
          </a:p>
          <a:p>
            <a:pPr>
              <a:lnSpc>
                <a:spcPct val="100000"/>
              </a:lnSpc>
              <a:spcAft>
                <a:spcPts val="600"/>
              </a:spcAft>
            </a:pPr>
            <a:r>
              <a:rPr lang="en-US" sz="2400" b="1" dirty="0"/>
              <a:t>If you were unable to answer at least 9 correctly, you will need to revise the PP, especially if you were unable to identify the 4C’s acronym and their values. </a:t>
            </a:r>
            <a:r>
              <a:rPr lang="en-US" sz="2400" b="1" dirty="0">
                <a:sym typeface="Wingdings" panose="05000000000000000000" pitchFamily="2" charset="2"/>
              </a:rPr>
              <a:t></a:t>
            </a:r>
            <a:endParaRPr lang="en-US" sz="2400" b="1" dirty="0"/>
          </a:p>
        </p:txBody>
      </p:sp>
      <p:sp>
        <p:nvSpPr>
          <p:cNvPr id="36" name="Rectangle 35">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8" name="Straight Connector 37">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5EEA128-2C11-B709-CA33-16FAA670796F}"/>
              </a:ext>
            </a:extLst>
          </p:cNvPr>
          <p:cNvPicPr/>
          <p:nvPr/>
        </p:nvPicPr>
        <p:blipFill>
          <a:blip r:embed="rId2">
            <a:extLst>
              <a:ext uri="{28A0092B-C50C-407E-A947-70E740481C1C}">
                <a14:useLocalDpi xmlns:a14="http://schemas.microsoft.com/office/drawing/2010/main" val="0"/>
              </a:ext>
            </a:extLst>
          </a:blip>
          <a:stretch>
            <a:fillRect/>
          </a:stretch>
        </p:blipFill>
        <p:spPr>
          <a:xfrm>
            <a:off x="5673784" y="969809"/>
            <a:ext cx="916664" cy="999503"/>
          </a:xfrm>
          <a:prstGeom prst="rect">
            <a:avLst/>
          </a:prstGeom>
        </p:spPr>
      </p:pic>
    </p:spTree>
    <p:extLst>
      <p:ext uri="{BB962C8B-B14F-4D97-AF65-F5344CB8AC3E}">
        <p14:creationId xmlns:p14="http://schemas.microsoft.com/office/powerpoint/2010/main" val="2188873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65" name="Rectangle 64">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67" name="Rectangle 66">
            <a:extLst>
              <a:ext uri="{FF2B5EF4-FFF2-40B4-BE49-F238E27FC236}">
                <a16:creationId xmlns:a16="http://schemas.microsoft.com/office/drawing/2014/main" id="{84A3A5EB-931E-46DE-A692-6731DB988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2358634F-705D-44E4-9FBF-A406E2F9A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6FCFE1E3-A09C-4196-A99F-B7C3014E9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50EBF293-9E7B-4C4C-A566-E6D8F939A6DF}"/>
              </a:ext>
            </a:extLst>
          </p:cNvPr>
          <p:cNvSpPr>
            <a:spLocks noGrp="1"/>
          </p:cNvSpPr>
          <p:nvPr>
            <p:ph type="ctrTitle"/>
          </p:nvPr>
        </p:nvSpPr>
        <p:spPr>
          <a:xfrm>
            <a:off x="916488" y="523722"/>
            <a:ext cx="10058400" cy="1371600"/>
          </a:xfrm>
        </p:spPr>
        <p:txBody>
          <a:bodyPr vert="horz" lIns="91440" tIns="45720" rIns="91440" bIns="45720" rtlCol="0" anchor="ctr">
            <a:normAutofit/>
          </a:bodyPr>
          <a:lstStyle/>
          <a:p>
            <a:pPr algn="l">
              <a:lnSpc>
                <a:spcPct val="90000"/>
              </a:lnSpc>
            </a:pPr>
            <a:r>
              <a:rPr lang="en-US" sz="4800" b="1" cap="none" spc="0" dirty="0">
                <a:latin typeface="DM Sans" pitchFamily="2" charset="0"/>
              </a:rPr>
              <a:t>QUICK 4C’s QUIZ</a:t>
            </a:r>
            <a:r>
              <a:rPr lang="en-US" sz="4800" b="1" cap="none" spc="0" dirty="0"/>
              <a:t>:</a:t>
            </a:r>
          </a:p>
        </p:txBody>
      </p:sp>
      <p:sp>
        <p:nvSpPr>
          <p:cNvPr id="3" name="Subtitle 2">
            <a:extLst>
              <a:ext uri="{FF2B5EF4-FFF2-40B4-BE49-F238E27FC236}">
                <a16:creationId xmlns:a16="http://schemas.microsoft.com/office/drawing/2014/main" id="{C90317A8-FA7B-46A4-8C32-241A7EEC6B26}"/>
              </a:ext>
            </a:extLst>
          </p:cNvPr>
          <p:cNvSpPr>
            <a:spLocks noGrp="1"/>
          </p:cNvSpPr>
          <p:nvPr>
            <p:ph type="subTitle" idx="1"/>
          </p:nvPr>
        </p:nvSpPr>
        <p:spPr>
          <a:xfrm>
            <a:off x="526094" y="2014194"/>
            <a:ext cx="8129392" cy="4020846"/>
          </a:xfrm>
        </p:spPr>
        <p:txBody>
          <a:bodyPr vert="horz" lIns="91440" tIns="45720" rIns="91440" bIns="45720" rtlCol="0">
            <a:normAutofit/>
          </a:bodyPr>
          <a:lstStyle/>
          <a:p>
            <a:pPr marL="342900" indent="-182880" algn="l">
              <a:lnSpc>
                <a:spcPct val="100000"/>
              </a:lnSpc>
              <a:spcAft>
                <a:spcPts val="600"/>
              </a:spcAft>
              <a:buFont typeface="Garamond" pitchFamily="18" charset="0"/>
              <a:buChar char="◦"/>
            </a:pPr>
            <a:r>
              <a:rPr lang="en-US" sz="2000" b="1" dirty="0">
                <a:solidFill>
                  <a:schemeClr val="tx1"/>
                </a:solidFill>
                <a:latin typeface="DM Sans" pitchFamily="2" charset="0"/>
              </a:rPr>
              <a:t>1. What does the acronym 4C’s stand for? </a:t>
            </a:r>
          </a:p>
          <a:p>
            <a:pPr marL="342900" indent="-182880" algn="l">
              <a:lnSpc>
                <a:spcPct val="100000"/>
              </a:lnSpc>
              <a:spcAft>
                <a:spcPts val="600"/>
              </a:spcAft>
              <a:buFont typeface="Garamond" pitchFamily="18" charset="0"/>
              <a:buChar char="◦"/>
            </a:pPr>
            <a:endParaRPr lang="en-US" sz="2000" b="1" dirty="0">
              <a:solidFill>
                <a:schemeClr val="tx1"/>
              </a:solidFill>
              <a:latin typeface="DM Sans" pitchFamily="2" charset="0"/>
            </a:endParaRPr>
          </a:p>
          <a:p>
            <a:pPr marL="342900" indent="-182880" algn="l">
              <a:lnSpc>
                <a:spcPct val="100000"/>
              </a:lnSpc>
              <a:spcAft>
                <a:spcPts val="600"/>
              </a:spcAft>
              <a:buFont typeface="Garamond" pitchFamily="18" charset="0"/>
              <a:buChar char="◦"/>
            </a:pPr>
            <a:r>
              <a:rPr lang="en-US" sz="2000" b="1" dirty="0">
                <a:solidFill>
                  <a:schemeClr val="tx1"/>
                </a:solidFill>
                <a:latin typeface="DM Sans" pitchFamily="2" charset="0"/>
              </a:rPr>
              <a:t>2. What are the values that underpin 4C’s?</a:t>
            </a:r>
          </a:p>
          <a:p>
            <a:pPr marL="342900" indent="-182880" algn="l">
              <a:lnSpc>
                <a:spcPct val="100000"/>
              </a:lnSpc>
              <a:spcAft>
                <a:spcPts val="600"/>
              </a:spcAft>
              <a:buFont typeface="Garamond" pitchFamily="18" charset="0"/>
              <a:buChar char="◦"/>
            </a:pPr>
            <a:endParaRPr lang="en-US" sz="2000" b="1" dirty="0">
              <a:solidFill>
                <a:schemeClr val="tx1"/>
              </a:solidFill>
              <a:latin typeface="DM Sans" pitchFamily="2" charset="0"/>
            </a:endParaRPr>
          </a:p>
          <a:p>
            <a:pPr marL="342900" indent="-182880" algn="l">
              <a:lnSpc>
                <a:spcPct val="100000"/>
              </a:lnSpc>
              <a:spcAft>
                <a:spcPts val="600"/>
              </a:spcAft>
              <a:buFont typeface="Garamond" pitchFamily="18" charset="0"/>
              <a:buChar char="◦"/>
            </a:pPr>
            <a:r>
              <a:rPr lang="en-US" sz="2000" b="1" dirty="0">
                <a:solidFill>
                  <a:schemeClr val="tx1"/>
                </a:solidFill>
                <a:latin typeface="DM Sans" pitchFamily="2" charset="0"/>
              </a:rPr>
              <a:t>3. Define the meaning and purpose of a stakeholder.</a:t>
            </a:r>
          </a:p>
          <a:p>
            <a:pPr marL="342900" indent="-182880" algn="l">
              <a:lnSpc>
                <a:spcPct val="100000"/>
              </a:lnSpc>
              <a:spcAft>
                <a:spcPts val="600"/>
              </a:spcAft>
              <a:buFont typeface="Garamond" pitchFamily="18" charset="0"/>
              <a:buChar char="◦"/>
            </a:pPr>
            <a:endParaRPr lang="en-US" sz="2000" b="1" dirty="0">
              <a:solidFill>
                <a:schemeClr val="tx1"/>
              </a:solidFill>
              <a:latin typeface="DM Sans" pitchFamily="2" charset="0"/>
            </a:endParaRPr>
          </a:p>
          <a:p>
            <a:pPr marL="342900" indent="-182880" algn="l">
              <a:lnSpc>
                <a:spcPct val="100000"/>
              </a:lnSpc>
              <a:spcAft>
                <a:spcPts val="600"/>
              </a:spcAft>
              <a:buFont typeface="Garamond" pitchFamily="18" charset="0"/>
              <a:buChar char="◦"/>
            </a:pPr>
            <a:r>
              <a:rPr lang="en-US" sz="2000" b="1" dirty="0">
                <a:solidFill>
                  <a:schemeClr val="tx1"/>
                </a:solidFill>
                <a:latin typeface="DM Sans" pitchFamily="2" charset="0"/>
              </a:rPr>
              <a:t>4. List as many stakeholders involved in 4C’s as you can.</a:t>
            </a:r>
          </a:p>
          <a:p>
            <a:pPr marL="342900" indent="-182880" algn="l">
              <a:lnSpc>
                <a:spcPct val="100000"/>
              </a:lnSpc>
              <a:spcAft>
                <a:spcPts val="600"/>
              </a:spcAft>
              <a:buFont typeface="Garamond" pitchFamily="18" charset="0"/>
              <a:buChar char="◦"/>
            </a:pPr>
            <a:endParaRPr lang="en-US" sz="2000" b="1" dirty="0">
              <a:solidFill>
                <a:schemeClr val="tx1"/>
              </a:solidFill>
              <a:latin typeface="DM Sans" pitchFamily="2" charset="0"/>
            </a:endParaRPr>
          </a:p>
          <a:p>
            <a:pPr marL="342900" indent="-182880" algn="l">
              <a:lnSpc>
                <a:spcPct val="100000"/>
              </a:lnSpc>
              <a:spcAft>
                <a:spcPts val="600"/>
              </a:spcAft>
              <a:buFont typeface="Garamond" pitchFamily="18" charset="0"/>
              <a:buChar char="◦"/>
            </a:pPr>
            <a:r>
              <a:rPr lang="en-US" sz="2000" b="1" dirty="0">
                <a:solidFill>
                  <a:schemeClr val="tx1"/>
                </a:solidFill>
                <a:latin typeface="DM Sans" pitchFamily="2" charset="0"/>
              </a:rPr>
              <a:t>5. What is the current purpose of 4C’s and how has it changed?</a:t>
            </a:r>
          </a:p>
          <a:p>
            <a:pPr marL="342900" indent="-182880" algn="l">
              <a:lnSpc>
                <a:spcPct val="100000"/>
              </a:lnSpc>
              <a:spcAft>
                <a:spcPts val="600"/>
              </a:spcAft>
              <a:buFont typeface="Garamond" pitchFamily="18" charset="0"/>
              <a:buChar char="◦"/>
            </a:pPr>
            <a:endParaRPr lang="en-US" b="1" dirty="0">
              <a:solidFill>
                <a:schemeClr val="tx1"/>
              </a:solidFill>
            </a:endParaRPr>
          </a:p>
        </p:txBody>
      </p:sp>
      <p:pic>
        <p:nvPicPr>
          <p:cNvPr id="5" name="Picture 4">
            <a:extLst>
              <a:ext uri="{FF2B5EF4-FFF2-40B4-BE49-F238E27FC236}">
                <a16:creationId xmlns:a16="http://schemas.microsoft.com/office/drawing/2014/main" id="{13EA14B1-39C6-76B6-5C3D-E5A169B7300D}"/>
              </a:ext>
            </a:extLst>
          </p:cNvPr>
          <p:cNvPicPr>
            <a:picLocks noChangeAspect="1"/>
          </p:cNvPicPr>
          <p:nvPr/>
        </p:nvPicPr>
        <p:blipFill>
          <a:blip r:embed="rId2"/>
          <a:stretch>
            <a:fillRect/>
          </a:stretch>
        </p:blipFill>
        <p:spPr>
          <a:xfrm>
            <a:off x="8792646" y="803739"/>
            <a:ext cx="2742854" cy="2896398"/>
          </a:xfrm>
          <a:prstGeom prst="rect">
            <a:avLst/>
          </a:prstGeom>
        </p:spPr>
      </p:pic>
    </p:spTree>
    <p:extLst>
      <p:ext uri="{BB962C8B-B14F-4D97-AF65-F5344CB8AC3E}">
        <p14:creationId xmlns:p14="http://schemas.microsoft.com/office/powerpoint/2010/main" val="2296324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65" name="Rectangle 64">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67" name="Rectangle 66">
            <a:extLst>
              <a:ext uri="{FF2B5EF4-FFF2-40B4-BE49-F238E27FC236}">
                <a16:creationId xmlns:a16="http://schemas.microsoft.com/office/drawing/2014/main" id="{84A3A5EB-931E-46DE-A692-6731DB988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2358634F-705D-44E4-9FBF-A406E2F9A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 name="Rectangle 70">
            <a:extLst>
              <a:ext uri="{FF2B5EF4-FFF2-40B4-BE49-F238E27FC236}">
                <a16:creationId xmlns:a16="http://schemas.microsoft.com/office/drawing/2014/main" id="{6FCFE1E3-A09C-4196-A99F-B7C3014E9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50EBF293-9E7B-4C4C-A566-E6D8F939A6DF}"/>
              </a:ext>
            </a:extLst>
          </p:cNvPr>
          <p:cNvSpPr>
            <a:spLocks noGrp="1"/>
          </p:cNvSpPr>
          <p:nvPr>
            <p:ph type="ctrTitle"/>
          </p:nvPr>
        </p:nvSpPr>
        <p:spPr>
          <a:xfrm>
            <a:off x="776614" y="523722"/>
            <a:ext cx="10198274" cy="816563"/>
          </a:xfrm>
        </p:spPr>
        <p:txBody>
          <a:bodyPr vert="horz" lIns="91440" tIns="45720" rIns="91440" bIns="45720" rtlCol="0" anchor="ctr">
            <a:normAutofit fontScale="90000"/>
          </a:bodyPr>
          <a:lstStyle/>
          <a:p>
            <a:pPr algn="l">
              <a:lnSpc>
                <a:spcPct val="90000"/>
              </a:lnSpc>
            </a:pPr>
            <a:br>
              <a:rPr lang="en-US" sz="4800" b="1" cap="none" spc="0" dirty="0">
                <a:latin typeface="DM Sans" pitchFamily="2" charset="0"/>
              </a:rPr>
            </a:br>
            <a:r>
              <a:rPr lang="en-US" sz="4800" b="1" cap="none" spc="0" dirty="0">
                <a:latin typeface="DM Sans" pitchFamily="2" charset="0"/>
              </a:rPr>
              <a:t>QUICK 4C’s QUIZ</a:t>
            </a:r>
            <a:r>
              <a:rPr lang="en-US" sz="4800" b="1" cap="none" spc="0" dirty="0"/>
              <a:t>: B</a:t>
            </a:r>
          </a:p>
        </p:txBody>
      </p:sp>
      <p:sp>
        <p:nvSpPr>
          <p:cNvPr id="3" name="Subtitle 2">
            <a:extLst>
              <a:ext uri="{FF2B5EF4-FFF2-40B4-BE49-F238E27FC236}">
                <a16:creationId xmlns:a16="http://schemas.microsoft.com/office/drawing/2014/main" id="{C90317A8-FA7B-46A4-8C32-241A7EEC6B26}"/>
              </a:ext>
            </a:extLst>
          </p:cNvPr>
          <p:cNvSpPr>
            <a:spLocks noGrp="1"/>
          </p:cNvSpPr>
          <p:nvPr>
            <p:ph type="subTitle" idx="1"/>
          </p:nvPr>
        </p:nvSpPr>
        <p:spPr>
          <a:xfrm>
            <a:off x="563671" y="1741118"/>
            <a:ext cx="10809962" cy="4593160"/>
          </a:xfrm>
        </p:spPr>
        <p:txBody>
          <a:bodyPr vert="horz" lIns="91440" tIns="45720" rIns="91440" bIns="45720" rtlCol="0">
            <a:normAutofit lnSpcReduction="10000"/>
          </a:bodyPr>
          <a:lstStyle/>
          <a:p>
            <a:pPr marL="342900" indent="-182880" algn="l">
              <a:lnSpc>
                <a:spcPct val="100000"/>
              </a:lnSpc>
              <a:spcAft>
                <a:spcPts val="600"/>
              </a:spcAft>
              <a:buFont typeface="Garamond" pitchFamily="18" charset="0"/>
              <a:buChar char="◦"/>
            </a:pPr>
            <a:r>
              <a:rPr lang="en-US" sz="2400" b="1" dirty="0">
                <a:solidFill>
                  <a:schemeClr val="tx1"/>
                </a:solidFill>
                <a:latin typeface="DM Sans" pitchFamily="2" charset="0"/>
              </a:rPr>
              <a:t>6. Is 4C’s a multicultural event or</a:t>
            </a:r>
          </a:p>
          <a:p>
            <a:pPr marL="160020" algn="l">
              <a:lnSpc>
                <a:spcPct val="100000"/>
              </a:lnSpc>
              <a:spcAft>
                <a:spcPts val="600"/>
              </a:spcAft>
            </a:pPr>
            <a:r>
              <a:rPr lang="en-US" sz="2400" b="1" dirty="0">
                <a:solidFill>
                  <a:schemeClr val="tx1"/>
                </a:solidFill>
                <a:latin typeface="DM Sans" pitchFamily="2" charset="0"/>
              </a:rPr>
              <a:t>    just for the best dancers? </a:t>
            </a:r>
          </a:p>
          <a:p>
            <a:pPr marL="342900" indent="-182880" algn="l">
              <a:lnSpc>
                <a:spcPct val="100000"/>
              </a:lnSpc>
              <a:spcAft>
                <a:spcPts val="600"/>
              </a:spcAft>
              <a:buFont typeface="Garamond" pitchFamily="18" charset="0"/>
              <a:buChar char="◦"/>
            </a:pPr>
            <a:endParaRPr lang="en-US" sz="2400" b="1" dirty="0">
              <a:solidFill>
                <a:schemeClr val="tx1"/>
              </a:solidFill>
              <a:latin typeface="DM Sans" pitchFamily="2" charset="0"/>
            </a:endParaRPr>
          </a:p>
          <a:p>
            <a:pPr marL="342900" indent="-182880" algn="l">
              <a:lnSpc>
                <a:spcPct val="100000"/>
              </a:lnSpc>
              <a:spcAft>
                <a:spcPts val="600"/>
              </a:spcAft>
              <a:buFont typeface="Garamond" pitchFamily="18" charset="0"/>
              <a:buChar char="◦"/>
            </a:pPr>
            <a:r>
              <a:rPr lang="en-US" sz="2400" b="1" dirty="0">
                <a:solidFill>
                  <a:schemeClr val="tx1"/>
                </a:solidFill>
                <a:latin typeface="DM Sans" pitchFamily="2" charset="0"/>
              </a:rPr>
              <a:t>7. Apart from the performance side what other two options are available as part of the 4C’s showcase?</a:t>
            </a:r>
          </a:p>
          <a:p>
            <a:pPr marL="160020" algn="l">
              <a:lnSpc>
                <a:spcPct val="100000"/>
              </a:lnSpc>
              <a:spcAft>
                <a:spcPts val="600"/>
              </a:spcAft>
            </a:pPr>
            <a:endParaRPr lang="en-US" sz="2400" b="1" dirty="0">
              <a:solidFill>
                <a:schemeClr val="tx1"/>
              </a:solidFill>
              <a:latin typeface="DM Sans" pitchFamily="2" charset="0"/>
            </a:endParaRPr>
          </a:p>
          <a:p>
            <a:pPr marL="342900" indent="-182880" algn="l">
              <a:lnSpc>
                <a:spcPct val="100000"/>
              </a:lnSpc>
              <a:spcAft>
                <a:spcPts val="600"/>
              </a:spcAft>
              <a:buFont typeface="Garamond" pitchFamily="18" charset="0"/>
              <a:buChar char="◦"/>
            </a:pPr>
            <a:r>
              <a:rPr lang="en-US" sz="2400" b="1" dirty="0">
                <a:solidFill>
                  <a:schemeClr val="tx1"/>
                </a:solidFill>
                <a:latin typeface="DM Sans" pitchFamily="2" charset="0"/>
              </a:rPr>
              <a:t>8. How old is 4C’s at the end of this year?</a:t>
            </a:r>
          </a:p>
          <a:p>
            <a:pPr marL="342900" indent="-182880" algn="l">
              <a:lnSpc>
                <a:spcPct val="100000"/>
              </a:lnSpc>
              <a:spcAft>
                <a:spcPts val="600"/>
              </a:spcAft>
              <a:buFont typeface="Garamond" pitchFamily="18" charset="0"/>
              <a:buChar char="◦"/>
            </a:pPr>
            <a:endParaRPr lang="en-US" sz="2400" b="1" dirty="0">
              <a:solidFill>
                <a:schemeClr val="tx1"/>
              </a:solidFill>
              <a:latin typeface="DM Sans" pitchFamily="2" charset="0"/>
            </a:endParaRPr>
          </a:p>
          <a:p>
            <a:pPr marL="342900" indent="-182880" algn="l">
              <a:lnSpc>
                <a:spcPct val="100000"/>
              </a:lnSpc>
              <a:spcAft>
                <a:spcPts val="600"/>
              </a:spcAft>
              <a:buFont typeface="Garamond" pitchFamily="18" charset="0"/>
              <a:buChar char="◦"/>
            </a:pPr>
            <a:r>
              <a:rPr lang="en-US" sz="2400" b="1" dirty="0">
                <a:solidFill>
                  <a:schemeClr val="tx1"/>
                </a:solidFill>
                <a:latin typeface="DM Sans" pitchFamily="2" charset="0"/>
              </a:rPr>
              <a:t>9. Can you list all of the schools involved in 4C’s this year?</a:t>
            </a:r>
          </a:p>
          <a:p>
            <a:pPr marL="342900" indent="-182880" algn="l">
              <a:lnSpc>
                <a:spcPct val="100000"/>
              </a:lnSpc>
              <a:spcAft>
                <a:spcPts val="600"/>
              </a:spcAft>
              <a:buFont typeface="Garamond" pitchFamily="18" charset="0"/>
              <a:buChar char="◦"/>
            </a:pPr>
            <a:endParaRPr lang="en-US" sz="2400" b="1" dirty="0">
              <a:solidFill>
                <a:schemeClr val="tx1"/>
              </a:solidFill>
              <a:latin typeface="DM Sans" pitchFamily="2" charset="0"/>
            </a:endParaRPr>
          </a:p>
          <a:p>
            <a:pPr marL="342900" indent="-182880" algn="l">
              <a:lnSpc>
                <a:spcPct val="100000"/>
              </a:lnSpc>
              <a:spcAft>
                <a:spcPts val="600"/>
              </a:spcAft>
              <a:buFont typeface="Garamond" pitchFamily="18" charset="0"/>
              <a:buChar char="◦"/>
            </a:pPr>
            <a:r>
              <a:rPr lang="en-US" sz="2400" b="1" dirty="0">
                <a:solidFill>
                  <a:schemeClr val="tx1"/>
                </a:solidFill>
                <a:latin typeface="DM Sans" pitchFamily="2" charset="0"/>
              </a:rPr>
              <a:t>10. Where will 4C’s be held and how guests does it hold a night?</a:t>
            </a:r>
            <a:endParaRPr lang="en-US" sz="2400" b="1" dirty="0">
              <a:solidFill>
                <a:schemeClr val="tx1"/>
              </a:solidFill>
            </a:endParaRPr>
          </a:p>
        </p:txBody>
      </p:sp>
      <p:pic>
        <p:nvPicPr>
          <p:cNvPr id="6" name="Picture 5">
            <a:extLst>
              <a:ext uri="{FF2B5EF4-FFF2-40B4-BE49-F238E27FC236}">
                <a16:creationId xmlns:a16="http://schemas.microsoft.com/office/drawing/2014/main" id="{6FB3C9EB-8B82-FEED-527B-A3D72A73B282}"/>
              </a:ext>
            </a:extLst>
          </p:cNvPr>
          <p:cNvPicPr>
            <a:picLocks noChangeAspect="1"/>
          </p:cNvPicPr>
          <p:nvPr/>
        </p:nvPicPr>
        <p:blipFill>
          <a:blip r:embed="rId2"/>
          <a:stretch>
            <a:fillRect/>
          </a:stretch>
        </p:blipFill>
        <p:spPr>
          <a:xfrm>
            <a:off x="7508272" y="515586"/>
            <a:ext cx="4311872" cy="1911448"/>
          </a:xfrm>
          <a:prstGeom prst="rect">
            <a:avLst/>
          </a:prstGeom>
        </p:spPr>
      </p:pic>
    </p:spTree>
    <p:extLst>
      <p:ext uri="{BB962C8B-B14F-4D97-AF65-F5344CB8AC3E}">
        <p14:creationId xmlns:p14="http://schemas.microsoft.com/office/powerpoint/2010/main" val="2724741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2" name="Rectangle 81">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84" name="Rectangle 83">
            <a:extLst>
              <a:ext uri="{FF2B5EF4-FFF2-40B4-BE49-F238E27FC236}">
                <a16:creationId xmlns:a16="http://schemas.microsoft.com/office/drawing/2014/main" id="{84A3A5EB-931E-46DE-A692-6731DB988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358634F-705D-44E4-9FBF-A406E2F9A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a:extLst>
              <a:ext uri="{FF2B5EF4-FFF2-40B4-BE49-F238E27FC236}">
                <a16:creationId xmlns:a16="http://schemas.microsoft.com/office/drawing/2014/main" id="{6FCFE1E3-A09C-4196-A99F-B7C3014E9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50EBF293-9E7B-4C4C-A566-E6D8F939A6DF}"/>
              </a:ext>
            </a:extLst>
          </p:cNvPr>
          <p:cNvSpPr>
            <a:spLocks noGrp="1"/>
          </p:cNvSpPr>
          <p:nvPr>
            <p:ph type="ctrTitle"/>
          </p:nvPr>
        </p:nvSpPr>
        <p:spPr>
          <a:xfrm>
            <a:off x="688932" y="307123"/>
            <a:ext cx="10436268" cy="1383891"/>
          </a:xfrm>
        </p:spPr>
        <p:txBody>
          <a:bodyPr vert="horz" lIns="91440" tIns="45720" rIns="91440" bIns="45720" rtlCol="0" anchor="ctr">
            <a:normAutofit/>
          </a:bodyPr>
          <a:lstStyle/>
          <a:p>
            <a:pPr algn="l">
              <a:lnSpc>
                <a:spcPct val="90000"/>
              </a:lnSpc>
            </a:pPr>
            <a:r>
              <a:rPr lang="en-US" sz="4800" b="1" cap="none" spc="0" dirty="0">
                <a:latin typeface="DM Sans" pitchFamily="2" charset="0"/>
              </a:rPr>
              <a:t>4C’s </a:t>
            </a:r>
            <a:r>
              <a:rPr lang="en-US" sz="2000" b="1" cap="none" spc="0" dirty="0">
                <a:latin typeface="DM Sans" pitchFamily="2" charset="0"/>
              </a:rPr>
              <a:t>questions about you!</a:t>
            </a:r>
            <a:r>
              <a:rPr lang="en-US" sz="4800" b="1" cap="none" spc="0" dirty="0">
                <a:latin typeface="DM Sans" pitchFamily="2" charset="0"/>
              </a:rPr>
              <a:t> </a:t>
            </a:r>
          </a:p>
        </p:txBody>
      </p:sp>
      <p:sp>
        <p:nvSpPr>
          <p:cNvPr id="3" name="Subtitle 2">
            <a:extLst>
              <a:ext uri="{FF2B5EF4-FFF2-40B4-BE49-F238E27FC236}">
                <a16:creationId xmlns:a16="http://schemas.microsoft.com/office/drawing/2014/main" id="{C90317A8-FA7B-46A4-8C32-241A7EEC6B26}"/>
              </a:ext>
            </a:extLst>
          </p:cNvPr>
          <p:cNvSpPr>
            <a:spLocks noGrp="1"/>
          </p:cNvSpPr>
          <p:nvPr>
            <p:ph type="subTitle" idx="1"/>
          </p:nvPr>
        </p:nvSpPr>
        <p:spPr>
          <a:xfrm>
            <a:off x="454236" y="1440493"/>
            <a:ext cx="7902319" cy="4885151"/>
          </a:xfrm>
        </p:spPr>
        <p:txBody>
          <a:bodyPr vert="horz" lIns="91440" tIns="45720" rIns="91440" bIns="45720" rtlCol="0">
            <a:noAutofit/>
          </a:bodyPr>
          <a:lstStyle/>
          <a:p>
            <a:pPr marL="342900" indent="-182880" algn="l">
              <a:lnSpc>
                <a:spcPct val="90000"/>
              </a:lnSpc>
              <a:spcAft>
                <a:spcPts val="600"/>
              </a:spcAft>
              <a:buFont typeface="Garamond" pitchFamily="18" charset="0"/>
              <a:buChar char="◦"/>
            </a:pPr>
            <a:r>
              <a:rPr lang="en-US" sz="2000" b="1" dirty="0">
                <a:solidFill>
                  <a:schemeClr val="tx1"/>
                </a:solidFill>
                <a:latin typeface="DM Sans" pitchFamily="2" charset="0"/>
              </a:rPr>
              <a:t>11. Based on the activities students chose to do in the 4C’s PP, what tasks did you find interesting,  or you would like to attempt this year?</a:t>
            </a:r>
          </a:p>
          <a:p>
            <a:pPr marL="160020" algn="l">
              <a:lnSpc>
                <a:spcPct val="90000"/>
              </a:lnSpc>
              <a:spcAft>
                <a:spcPts val="600"/>
              </a:spcAft>
            </a:pPr>
            <a:endParaRPr lang="en-US" sz="2000" b="1" dirty="0">
              <a:solidFill>
                <a:schemeClr val="tx1"/>
              </a:solidFill>
              <a:latin typeface="DM Sans" pitchFamily="2" charset="0"/>
            </a:endParaRPr>
          </a:p>
          <a:p>
            <a:pPr marL="342900" indent="-182880" algn="l">
              <a:lnSpc>
                <a:spcPct val="90000"/>
              </a:lnSpc>
              <a:spcAft>
                <a:spcPts val="600"/>
              </a:spcAft>
              <a:buFont typeface="Garamond" pitchFamily="18" charset="0"/>
              <a:buChar char="◦"/>
            </a:pPr>
            <a:r>
              <a:rPr lang="en-US" sz="2000" b="1" dirty="0">
                <a:solidFill>
                  <a:schemeClr val="tx1"/>
                </a:solidFill>
                <a:latin typeface="DM Sans" pitchFamily="2" charset="0"/>
              </a:rPr>
              <a:t>12. Describe how you feel about organizing an event of this magnitude. List your concerns and discuss this with your group, peers and teacher.</a:t>
            </a:r>
          </a:p>
          <a:p>
            <a:pPr marL="160020" algn="l">
              <a:lnSpc>
                <a:spcPct val="90000"/>
              </a:lnSpc>
              <a:spcAft>
                <a:spcPts val="600"/>
              </a:spcAft>
            </a:pPr>
            <a:endParaRPr lang="en-US" sz="2000" b="1" dirty="0">
              <a:solidFill>
                <a:schemeClr val="tx1"/>
              </a:solidFill>
              <a:latin typeface="DM Sans" pitchFamily="2" charset="0"/>
            </a:endParaRPr>
          </a:p>
          <a:p>
            <a:pPr marL="342900" indent="-182880" algn="l">
              <a:lnSpc>
                <a:spcPct val="90000"/>
              </a:lnSpc>
              <a:spcAft>
                <a:spcPts val="600"/>
              </a:spcAft>
              <a:buFont typeface="Garamond" pitchFamily="18" charset="0"/>
              <a:buChar char="◦"/>
            </a:pPr>
            <a:r>
              <a:rPr lang="en-US" sz="2000" b="1" dirty="0">
                <a:solidFill>
                  <a:schemeClr val="tx1"/>
                </a:solidFill>
                <a:latin typeface="DM Sans" pitchFamily="2" charset="0"/>
              </a:rPr>
              <a:t>13. Think about how you hope to make a positive change in this unit?</a:t>
            </a:r>
          </a:p>
          <a:p>
            <a:pPr marL="160020" algn="l">
              <a:lnSpc>
                <a:spcPct val="90000"/>
              </a:lnSpc>
              <a:spcAft>
                <a:spcPts val="600"/>
              </a:spcAft>
            </a:pPr>
            <a:endParaRPr lang="en-US" sz="2000" b="1" dirty="0">
              <a:solidFill>
                <a:schemeClr val="tx1"/>
              </a:solidFill>
              <a:latin typeface="DM Sans" pitchFamily="2" charset="0"/>
            </a:endParaRPr>
          </a:p>
          <a:p>
            <a:pPr marL="342900" indent="-182880" algn="l">
              <a:lnSpc>
                <a:spcPct val="90000"/>
              </a:lnSpc>
              <a:spcAft>
                <a:spcPts val="600"/>
              </a:spcAft>
              <a:buFont typeface="Garamond" pitchFamily="18" charset="0"/>
              <a:buChar char="◦"/>
            </a:pPr>
            <a:r>
              <a:rPr lang="en-US" sz="2000" b="1" dirty="0">
                <a:solidFill>
                  <a:schemeClr val="tx1"/>
                </a:solidFill>
                <a:latin typeface="DM Sans" pitchFamily="2" charset="0"/>
              </a:rPr>
              <a:t>14 What kind of transferable skills do you think you will need to meet the outcomes for PDS?</a:t>
            </a:r>
          </a:p>
          <a:p>
            <a:pPr marL="342900" indent="-182880" algn="l">
              <a:lnSpc>
                <a:spcPct val="90000"/>
              </a:lnSpc>
              <a:spcAft>
                <a:spcPts val="600"/>
              </a:spcAft>
              <a:buFont typeface="Garamond" pitchFamily="18" charset="0"/>
              <a:buChar char="◦"/>
            </a:pPr>
            <a:endParaRPr lang="en-US" sz="2000" b="1" dirty="0">
              <a:solidFill>
                <a:schemeClr val="tx1"/>
              </a:solidFill>
              <a:latin typeface="DM Sans" pitchFamily="2" charset="0"/>
            </a:endParaRPr>
          </a:p>
          <a:p>
            <a:pPr marL="342900" indent="-182880" algn="l">
              <a:lnSpc>
                <a:spcPct val="90000"/>
              </a:lnSpc>
              <a:spcAft>
                <a:spcPts val="600"/>
              </a:spcAft>
              <a:buFont typeface="Garamond" pitchFamily="18" charset="0"/>
              <a:buChar char="◦"/>
            </a:pPr>
            <a:r>
              <a:rPr lang="en-US" sz="2000" b="1" dirty="0">
                <a:solidFill>
                  <a:schemeClr val="tx1"/>
                </a:solidFill>
                <a:latin typeface="DM Sans" pitchFamily="2" charset="0"/>
              </a:rPr>
              <a:t>15. What questions did you want to know but were not able to ask or find out today?</a:t>
            </a:r>
          </a:p>
          <a:p>
            <a:pPr marL="342900" indent="-182880" algn="l">
              <a:lnSpc>
                <a:spcPct val="90000"/>
              </a:lnSpc>
              <a:spcAft>
                <a:spcPts val="600"/>
              </a:spcAft>
              <a:buFont typeface="Garamond" pitchFamily="18" charset="0"/>
              <a:buChar char="◦"/>
            </a:pPr>
            <a:endParaRPr lang="en-US" sz="2000" b="1" dirty="0">
              <a:solidFill>
                <a:schemeClr val="tx1"/>
              </a:solidFill>
              <a:latin typeface="DM Sans" pitchFamily="2" charset="0"/>
            </a:endParaRPr>
          </a:p>
          <a:p>
            <a:pPr marL="342900" indent="-182880" algn="l">
              <a:lnSpc>
                <a:spcPct val="90000"/>
              </a:lnSpc>
              <a:spcAft>
                <a:spcPts val="600"/>
              </a:spcAft>
              <a:buFont typeface="Garamond" pitchFamily="18" charset="0"/>
              <a:buChar char="◦"/>
            </a:pPr>
            <a:endParaRPr lang="en-US" sz="2000" b="1" dirty="0">
              <a:solidFill>
                <a:schemeClr val="tx1"/>
              </a:solidFill>
              <a:latin typeface="DM Sans" pitchFamily="2" charset="0"/>
            </a:endParaRPr>
          </a:p>
          <a:p>
            <a:pPr marL="342900" indent="-182880" algn="l">
              <a:lnSpc>
                <a:spcPct val="90000"/>
              </a:lnSpc>
              <a:spcAft>
                <a:spcPts val="600"/>
              </a:spcAft>
              <a:buFont typeface="Garamond" pitchFamily="18" charset="0"/>
              <a:buChar char="◦"/>
            </a:pPr>
            <a:endParaRPr lang="en-US" sz="2000" b="1" dirty="0">
              <a:solidFill>
                <a:schemeClr val="tx1"/>
              </a:solidFill>
            </a:endParaRPr>
          </a:p>
        </p:txBody>
      </p:sp>
      <p:pic>
        <p:nvPicPr>
          <p:cNvPr id="75" name="Graphic 74" descr="Puzzle">
            <a:extLst>
              <a:ext uri="{FF2B5EF4-FFF2-40B4-BE49-F238E27FC236}">
                <a16:creationId xmlns:a16="http://schemas.microsoft.com/office/drawing/2014/main" id="{6A6777C6-F48C-0587-26B3-2E2243DD1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6556" y="444283"/>
            <a:ext cx="3564046" cy="3564046"/>
          </a:xfrm>
          <a:prstGeom prst="rect">
            <a:avLst/>
          </a:prstGeom>
        </p:spPr>
      </p:pic>
    </p:spTree>
    <p:extLst>
      <p:ext uri="{BB962C8B-B14F-4D97-AF65-F5344CB8AC3E}">
        <p14:creationId xmlns:p14="http://schemas.microsoft.com/office/powerpoint/2010/main" val="3530983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145">
            <a:extLst>
              <a:ext uri="{FF2B5EF4-FFF2-40B4-BE49-F238E27FC236}">
                <a16:creationId xmlns:a16="http://schemas.microsoft.com/office/drawing/2014/main" id="{D643BC8F-7DF4-465A-98A1-D4C666539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8560024" y="147791"/>
            <a:ext cx="3238829" cy="4100360"/>
          </a:xfrm>
        </p:spPr>
        <p:txBody>
          <a:bodyPr>
            <a:normAutofit/>
          </a:bodyPr>
          <a:lstStyle/>
          <a:p>
            <a:br>
              <a:rPr lang="en-US" sz="3400" b="1" dirty="0">
                <a:solidFill>
                  <a:schemeClr val="tx1"/>
                </a:solidFill>
                <a:latin typeface="+mn-lt"/>
              </a:rPr>
            </a:br>
            <a:br>
              <a:rPr lang="en-US" sz="3400" b="1" dirty="0">
                <a:solidFill>
                  <a:schemeClr val="tx1"/>
                </a:solidFill>
                <a:latin typeface="+mn-lt"/>
              </a:rPr>
            </a:br>
            <a:br>
              <a:rPr lang="en-US" sz="3400" b="1" dirty="0">
                <a:solidFill>
                  <a:schemeClr val="tx1"/>
                </a:solidFill>
                <a:latin typeface="+mn-lt"/>
              </a:rPr>
            </a:br>
            <a:br>
              <a:rPr lang="en-US" sz="3400" b="1" dirty="0">
                <a:solidFill>
                  <a:schemeClr val="tx1"/>
                </a:solidFill>
                <a:latin typeface="+mn-lt"/>
              </a:rPr>
            </a:br>
            <a:r>
              <a:rPr lang="en-US" sz="3400" b="1" dirty="0">
                <a:solidFill>
                  <a:schemeClr val="accent1">
                    <a:lumMod val="40000"/>
                    <a:lumOff val="60000"/>
                  </a:schemeClr>
                </a:solidFill>
                <a:latin typeface="+mn-lt"/>
              </a:rPr>
              <a:t>2007 </a:t>
            </a:r>
            <a:br>
              <a:rPr lang="en-US" sz="3400" b="1" dirty="0">
                <a:solidFill>
                  <a:schemeClr val="accent1">
                    <a:lumMod val="40000"/>
                    <a:lumOff val="60000"/>
                  </a:schemeClr>
                </a:solidFill>
                <a:latin typeface="+mn-lt"/>
              </a:rPr>
            </a:br>
            <a:r>
              <a:rPr lang="en-US" sz="3400" b="1" dirty="0">
                <a:solidFill>
                  <a:schemeClr val="accent1">
                    <a:lumMod val="40000"/>
                    <a:lumOff val="60000"/>
                  </a:schemeClr>
                </a:solidFill>
                <a:latin typeface="+mn-lt"/>
              </a:rPr>
              <a:t>the conception of 4C’s</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8284256" y="4143375"/>
            <a:ext cx="3688669" cy="2466975"/>
          </a:xfrm>
        </p:spPr>
        <p:txBody>
          <a:bodyPr>
            <a:normAutofit/>
          </a:bodyPr>
          <a:lstStyle/>
          <a:p>
            <a:pPr algn="l">
              <a:spcAft>
                <a:spcPts val="600"/>
              </a:spcAft>
            </a:pPr>
            <a:r>
              <a:rPr lang="en-US" sz="1400" b="1" dirty="0">
                <a:solidFill>
                  <a:schemeClr val="tx1"/>
                </a:solidFill>
              </a:rPr>
              <a:t>2007 – 2008 Anti-social behaviour</a:t>
            </a:r>
          </a:p>
          <a:p>
            <a:pPr algn="l">
              <a:spcAft>
                <a:spcPts val="600"/>
              </a:spcAft>
            </a:pPr>
            <a:r>
              <a:rPr lang="en-US" sz="1400" b="1" dirty="0">
                <a:solidFill>
                  <a:schemeClr val="tx1"/>
                </a:solidFill>
              </a:rPr>
              <a:t>Students – disengaged from school and their peers. </a:t>
            </a:r>
          </a:p>
          <a:p>
            <a:pPr>
              <a:spcAft>
                <a:spcPts val="600"/>
              </a:spcAft>
            </a:pPr>
            <a:endParaRPr lang="en-US" sz="1400" b="1" dirty="0">
              <a:solidFill>
                <a:schemeClr val="tx1"/>
              </a:solidFill>
            </a:endParaRPr>
          </a:p>
          <a:p>
            <a:pPr>
              <a:spcAft>
                <a:spcPts val="600"/>
              </a:spcAft>
            </a:pPr>
            <a:r>
              <a:rPr lang="en-US" sz="2400" b="1" dirty="0">
                <a:solidFill>
                  <a:schemeClr val="tx1"/>
                </a:solidFill>
              </a:rPr>
              <a:t>Their solution:</a:t>
            </a:r>
          </a:p>
          <a:p>
            <a:pPr>
              <a:spcAft>
                <a:spcPts val="600"/>
              </a:spcAft>
            </a:pPr>
            <a:r>
              <a:rPr lang="en-US" sz="2400" b="1" dirty="0">
                <a:solidFill>
                  <a:schemeClr val="accent1">
                    <a:lumMod val="60000"/>
                    <a:lumOff val="40000"/>
                  </a:schemeClr>
                </a:solidFill>
              </a:rPr>
              <a:t>Music and Dancing.</a:t>
            </a:r>
          </a:p>
          <a:p>
            <a:pPr algn="l">
              <a:spcAft>
                <a:spcPts val="600"/>
              </a:spcAft>
            </a:pPr>
            <a:endParaRPr lang="en-US" sz="1400" b="1" dirty="0">
              <a:solidFill>
                <a:schemeClr val="accent1">
                  <a:lumMod val="60000"/>
                  <a:lumOff val="40000"/>
                </a:schemeClr>
              </a:solidFill>
            </a:endParaRPr>
          </a:p>
          <a:p>
            <a:pPr marL="285750" indent="-285750" algn="l">
              <a:spcAft>
                <a:spcPts val="600"/>
              </a:spcAft>
              <a:buFontTx/>
              <a:buChar char="-"/>
            </a:pPr>
            <a:endParaRPr lang="en-US" sz="1400" b="1" dirty="0">
              <a:solidFill>
                <a:schemeClr val="tx1"/>
              </a:solidFill>
            </a:endParaRPr>
          </a:p>
          <a:p>
            <a:pPr marL="285750" indent="-285750" algn="l">
              <a:spcAft>
                <a:spcPts val="600"/>
              </a:spcAft>
              <a:buFontTx/>
              <a:buChar char="-"/>
            </a:pPr>
            <a:endParaRPr lang="en-US" sz="1400" b="1" dirty="0">
              <a:solidFill>
                <a:schemeClr val="tx1"/>
              </a:solidFill>
            </a:endParaRPr>
          </a:p>
          <a:p>
            <a:pPr algn="l">
              <a:spcAft>
                <a:spcPts val="600"/>
              </a:spcAft>
            </a:pPr>
            <a:endParaRPr lang="en-US" sz="1400" b="1" dirty="0">
              <a:solidFill>
                <a:schemeClr val="tx1"/>
              </a:solidFill>
            </a:endParaRPr>
          </a:p>
        </p:txBody>
      </p:sp>
      <p:sp>
        <p:nvSpPr>
          <p:cNvPr id="148" name="Rectangle 147">
            <a:extLst>
              <a:ext uri="{FF2B5EF4-FFF2-40B4-BE49-F238E27FC236}">
                <a16:creationId xmlns:a16="http://schemas.microsoft.com/office/drawing/2014/main" id="{77233F1F-CBD0-4DDA-980E-6E3D313C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7A2A262E-A3F6-49F9-AD3E-B7F52DFD1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66781" cy="6858000"/>
          </a:xfrm>
          <a:prstGeom prst="rect">
            <a:avLst/>
          </a:prstGeom>
          <a:solidFill>
            <a:schemeClr val="tx1"/>
          </a:solidFill>
          <a:ln>
            <a:noFill/>
          </a:ln>
          <a:effectLst>
            <a:innerShdw blurRad="63500" dist="3175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2AC9B192-E33B-41BC-8875-D6F6D4471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43200"/>
            <a:ext cx="8165592" cy="914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E36C4E11-7E1C-4B94-9E8D-A610C7EC1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6603" y="0"/>
            <a:ext cx="91440" cy="28346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BADC6DE7-27D3-4E0D-9F87-BCF01C834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4646" y="0"/>
            <a:ext cx="91440" cy="28346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bstract image">
            <a:extLst>
              <a:ext uri="{FF2B5EF4-FFF2-40B4-BE49-F238E27FC236}">
                <a16:creationId xmlns:a16="http://schemas.microsoft.com/office/drawing/2014/main" id="{5BE1F1A2-F779-4F40-819B-20C056E52B08}"/>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8864041" y="455000"/>
            <a:ext cx="2630793" cy="1479821"/>
          </a:xfrm>
          <a:prstGeom prst="rect">
            <a:avLst/>
          </a:prstGeom>
        </p:spPr>
      </p:pic>
      <p:pic>
        <p:nvPicPr>
          <p:cNvPr id="7" name="Picture 6" descr="A group of women&#10;&#10;Description automatically generated with low confidence">
            <a:extLst>
              <a:ext uri="{FF2B5EF4-FFF2-40B4-BE49-F238E27FC236}">
                <a16:creationId xmlns:a16="http://schemas.microsoft.com/office/drawing/2014/main" id="{40711F94-131A-4C90-B6D4-BE36CB7460D9}"/>
              </a:ext>
            </a:extLst>
          </p:cNvPr>
          <p:cNvPicPr>
            <a:picLocks noChangeAspect="1"/>
          </p:cNvPicPr>
          <p:nvPr/>
        </p:nvPicPr>
        <p:blipFill>
          <a:blip r:embed="rId3">
            <a:grayscl/>
          </a:blip>
          <a:stretch>
            <a:fillRect/>
          </a:stretch>
        </p:blipFill>
        <p:spPr>
          <a:xfrm>
            <a:off x="176586" y="3017799"/>
            <a:ext cx="2372637" cy="1915502"/>
          </a:xfrm>
          <a:prstGeom prst="rect">
            <a:avLst/>
          </a:prstGeom>
        </p:spPr>
      </p:pic>
      <p:pic>
        <p:nvPicPr>
          <p:cNvPr id="9" name="Picture 8" descr="A picture containing person, wall, indoor, standing&#10;&#10;Description automatically generated">
            <a:extLst>
              <a:ext uri="{FF2B5EF4-FFF2-40B4-BE49-F238E27FC236}">
                <a16:creationId xmlns:a16="http://schemas.microsoft.com/office/drawing/2014/main" id="{35CCAB4B-E2C1-4F63-A1E3-9128450FB86A}"/>
              </a:ext>
            </a:extLst>
          </p:cNvPr>
          <p:cNvPicPr>
            <a:picLocks noChangeAspect="1"/>
          </p:cNvPicPr>
          <p:nvPr/>
        </p:nvPicPr>
        <p:blipFill>
          <a:blip r:embed="rId4">
            <a:duotone>
              <a:prstClr val="black"/>
              <a:schemeClr val="tx2">
                <a:tint val="45000"/>
                <a:satMod val="400000"/>
              </a:schemeClr>
            </a:duotone>
          </a:blip>
          <a:stretch>
            <a:fillRect/>
          </a:stretch>
        </p:blipFill>
        <p:spPr>
          <a:xfrm>
            <a:off x="5591895" y="5034161"/>
            <a:ext cx="2418249" cy="1707242"/>
          </a:xfrm>
          <a:prstGeom prst="rect">
            <a:avLst/>
          </a:prstGeom>
        </p:spPr>
      </p:pic>
      <p:pic>
        <p:nvPicPr>
          <p:cNvPr id="11" name="Picture 10" descr="A picture containing text, young, sport, group&#10;&#10;Description automatically generated">
            <a:extLst>
              <a:ext uri="{FF2B5EF4-FFF2-40B4-BE49-F238E27FC236}">
                <a16:creationId xmlns:a16="http://schemas.microsoft.com/office/drawing/2014/main" id="{B59CF3D9-9E7E-417D-93C1-CD0D4E08699A}"/>
              </a:ext>
            </a:extLst>
          </p:cNvPr>
          <p:cNvPicPr>
            <a:picLocks noChangeAspect="1"/>
          </p:cNvPicPr>
          <p:nvPr/>
        </p:nvPicPr>
        <p:blipFill>
          <a:blip r:embed="rId5">
            <a:grayscl/>
          </a:blip>
          <a:stretch>
            <a:fillRect/>
          </a:stretch>
        </p:blipFill>
        <p:spPr>
          <a:xfrm>
            <a:off x="5438432" y="3004354"/>
            <a:ext cx="2632166" cy="1928947"/>
          </a:xfrm>
          <a:prstGeom prst="rect">
            <a:avLst/>
          </a:prstGeom>
        </p:spPr>
      </p:pic>
      <p:pic>
        <p:nvPicPr>
          <p:cNvPr id="17" name="Picture 16">
            <a:extLst>
              <a:ext uri="{FF2B5EF4-FFF2-40B4-BE49-F238E27FC236}">
                <a16:creationId xmlns:a16="http://schemas.microsoft.com/office/drawing/2014/main" id="{B9D2D84D-133A-4B0F-A7F6-FF01CF712E2E}"/>
              </a:ext>
            </a:extLst>
          </p:cNvPr>
          <p:cNvPicPr>
            <a:picLocks noChangeAspect="1"/>
          </p:cNvPicPr>
          <p:nvPr/>
        </p:nvPicPr>
        <p:blipFill>
          <a:blip r:embed="rId6"/>
          <a:stretch>
            <a:fillRect/>
          </a:stretch>
        </p:blipFill>
        <p:spPr>
          <a:xfrm>
            <a:off x="2855752" y="169715"/>
            <a:ext cx="2451493" cy="2466976"/>
          </a:xfrm>
          <a:prstGeom prst="rect">
            <a:avLst/>
          </a:prstGeom>
        </p:spPr>
      </p:pic>
      <p:pic>
        <p:nvPicPr>
          <p:cNvPr id="25" name="Picture 24" descr="A picture containing indoor, sport&#10;&#10;Description automatically generated">
            <a:extLst>
              <a:ext uri="{FF2B5EF4-FFF2-40B4-BE49-F238E27FC236}">
                <a16:creationId xmlns:a16="http://schemas.microsoft.com/office/drawing/2014/main" id="{F66A82D2-2921-4B7A-9495-F5FEEAF733A5}"/>
              </a:ext>
            </a:extLst>
          </p:cNvPr>
          <p:cNvPicPr>
            <a:picLocks noChangeAspect="1"/>
          </p:cNvPicPr>
          <p:nvPr/>
        </p:nvPicPr>
        <p:blipFill>
          <a:blip r:embed="rId7">
            <a:grayscl/>
          </a:blip>
          <a:stretch>
            <a:fillRect/>
          </a:stretch>
        </p:blipFill>
        <p:spPr>
          <a:xfrm>
            <a:off x="57544" y="5174864"/>
            <a:ext cx="2533315" cy="1540164"/>
          </a:xfrm>
          <a:prstGeom prst="rect">
            <a:avLst/>
          </a:prstGeom>
        </p:spPr>
      </p:pic>
      <p:pic>
        <p:nvPicPr>
          <p:cNvPr id="58" name="Picture 57" descr="A group of women posing for a photo&#10;&#10;Description automatically generated with medium confidence">
            <a:extLst>
              <a:ext uri="{FF2B5EF4-FFF2-40B4-BE49-F238E27FC236}">
                <a16:creationId xmlns:a16="http://schemas.microsoft.com/office/drawing/2014/main" id="{ADECF9DB-39BB-4C7A-A4B7-AF9312504A36}"/>
              </a:ext>
            </a:extLst>
          </p:cNvPr>
          <p:cNvPicPr>
            <a:picLocks noChangeAspect="1"/>
          </p:cNvPicPr>
          <p:nvPr/>
        </p:nvPicPr>
        <p:blipFill>
          <a:blip r:embed="rId8">
            <a:grayscl/>
          </a:blip>
          <a:stretch>
            <a:fillRect/>
          </a:stretch>
        </p:blipFill>
        <p:spPr>
          <a:xfrm>
            <a:off x="2666603" y="3004355"/>
            <a:ext cx="2654449" cy="1928947"/>
          </a:xfrm>
          <a:prstGeom prst="rect">
            <a:avLst/>
          </a:prstGeom>
        </p:spPr>
      </p:pic>
      <p:pic>
        <p:nvPicPr>
          <p:cNvPr id="30" name="Picture 29" descr="A person sitting on a chair playing a saxophone&#10;&#10;Description automatically generated with low confidence">
            <a:extLst>
              <a:ext uri="{FF2B5EF4-FFF2-40B4-BE49-F238E27FC236}">
                <a16:creationId xmlns:a16="http://schemas.microsoft.com/office/drawing/2014/main" id="{EB67C6F0-41E8-426B-AB02-3271344E9632}"/>
              </a:ext>
            </a:extLst>
          </p:cNvPr>
          <p:cNvPicPr>
            <a:picLocks noChangeAspect="1"/>
          </p:cNvPicPr>
          <p:nvPr/>
        </p:nvPicPr>
        <p:blipFill>
          <a:blip r:embed="rId9">
            <a:duotone>
              <a:prstClr val="black"/>
              <a:srgbClr val="D9C3A5">
                <a:tint val="50000"/>
                <a:satMod val="180000"/>
              </a:srgbClr>
            </a:duotone>
            <a:extLst>
              <a:ext uri="{BEBA8EAE-BF5A-486C-A8C5-ECC9F3942E4B}">
                <a14:imgProps xmlns:a14="http://schemas.microsoft.com/office/drawing/2010/main">
                  <a14:imgLayer r:embed="rId10">
                    <a14:imgEffect>
                      <a14:colorTemperature colorTemp="5900"/>
                    </a14:imgEffect>
                  </a14:imgLayer>
                </a14:imgProps>
              </a:ext>
            </a:extLst>
          </a:blip>
          <a:stretch>
            <a:fillRect/>
          </a:stretch>
        </p:blipFill>
        <p:spPr>
          <a:xfrm>
            <a:off x="440528" y="60671"/>
            <a:ext cx="1741815" cy="2612723"/>
          </a:xfrm>
          <a:prstGeom prst="rect">
            <a:avLst/>
          </a:prstGeom>
        </p:spPr>
      </p:pic>
      <p:pic>
        <p:nvPicPr>
          <p:cNvPr id="22" name="Picture 21">
            <a:extLst>
              <a:ext uri="{FF2B5EF4-FFF2-40B4-BE49-F238E27FC236}">
                <a16:creationId xmlns:a16="http://schemas.microsoft.com/office/drawing/2014/main" id="{CE43C871-F173-4E69-AFBD-07D22AEB34D4}"/>
              </a:ext>
            </a:extLst>
          </p:cNvPr>
          <p:cNvPicPr>
            <a:picLocks noChangeAspect="1"/>
          </p:cNvPicPr>
          <p:nvPr/>
        </p:nvPicPr>
        <p:blipFill>
          <a:blip r:embed="rId11">
            <a:grayscl/>
          </a:blip>
          <a:stretch>
            <a:fillRect/>
          </a:stretch>
        </p:blipFill>
        <p:spPr>
          <a:xfrm>
            <a:off x="2669268" y="5174864"/>
            <a:ext cx="2806718" cy="1540164"/>
          </a:xfrm>
          <a:prstGeom prst="rect">
            <a:avLst/>
          </a:prstGeom>
        </p:spPr>
      </p:pic>
      <p:pic>
        <p:nvPicPr>
          <p:cNvPr id="23" name="Picture 22">
            <a:extLst>
              <a:ext uri="{FF2B5EF4-FFF2-40B4-BE49-F238E27FC236}">
                <a16:creationId xmlns:a16="http://schemas.microsoft.com/office/drawing/2014/main" id="{1CAC84E3-2BA8-495C-9D89-466E2533AC4A}"/>
              </a:ext>
            </a:extLst>
          </p:cNvPr>
          <p:cNvPicPr>
            <a:picLocks noChangeAspect="1"/>
          </p:cNvPicPr>
          <p:nvPr/>
        </p:nvPicPr>
        <p:blipFill>
          <a:blip r:embed="rId12">
            <a:duotone>
              <a:prstClr val="black"/>
              <a:schemeClr val="tx2">
                <a:tint val="45000"/>
                <a:satMod val="400000"/>
              </a:schemeClr>
            </a:duotone>
          </a:blip>
          <a:stretch>
            <a:fillRect/>
          </a:stretch>
        </p:blipFill>
        <p:spPr>
          <a:xfrm>
            <a:off x="5909234" y="169715"/>
            <a:ext cx="1667133" cy="2433874"/>
          </a:xfrm>
          <a:prstGeom prst="rect">
            <a:avLst/>
          </a:prstGeom>
        </p:spPr>
      </p:pic>
    </p:spTree>
    <p:extLst>
      <p:ext uri="{BB962C8B-B14F-4D97-AF65-F5344CB8AC3E}">
        <p14:creationId xmlns:p14="http://schemas.microsoft.com/office/powerpoint/2010/main" val="14502816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4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000"/>
                                  </p:stCondLst>
                                  <p:iterate type="lt">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400"/>
                                        <p:tgtEl>
                                          <p:spTgt spid="3">
                                            <p:txEl>
                                              <p:pRg st="4" end="4"/>
                                            </p:txEl>
                                          </p:spTgt>
                                        </p:tgtEl>
                                      </p:cBhvr>
                                    </p:animEffect>
                                  </p:childTnLst>
                                </p:cTn>
                              </p:par>
                              <p:par>
                                <p:cTn id="23" presetID="10" presetClass="entr" presetSubtype="0" fill="hold" grpId="0" nodeType="withEffect">
                                  <p:stCondLst>
                                    <p:cond delay="1000"/>
                                  </p:stCondLst>
                                  <p:iterate type="lt">
                                    <p:tmPct val="10000"/>
                                  </p:iterate>
                                  <p:childTnLst>
                                    <p:set>
                                      <p:cBhvr>
                                        <p:cTn id="24" dur="1" fill="hold">
                                          <p:stCondLst>
                                            <p:cond delay="0"/>
                                          </p:stCondLst>
                                        </p:cTn>
                                        <p:tgtEl>
                                          <p:spTgt spid="2"/>
                                        </p:tgtEl>
                                        <p:attrNameLst>
                                          <p:attrName>style.visibility</p:attrName>
                                        </p:attrNameLst>
                                      </p:cBhvr>
                                      <p:to>
                                        <p:strVal val="visible"/>
                                      </p:to>
                                    </p:set>
                                    <p:animEffect transition="in" filter="fade">
                                      <p:cBhvr>
                                        <p:cTn id="2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DA8E3932-CA6C-420E-9ABA-34B69620C426}"/>
              </a:ext>
            </a:extLst>
          </p:cNvPr>
          <p:cNvSpPr>
            <a:spLocks noGrp="1"/>
          </p:cNvSpPr>
          <p:nvPr>
            <p:ph type="subTitle" idx="1"/>
          </p:nvPr>
        </p:nvSpPr>
        <p:spPr>
          <a:xfrm>
            <a:off x="1084637" y="1315233"/>
            <a:ext cx="4883599" cy="2013600"/>
          </a:xfrm>
        </p:spPr>
        <p:txBody>
          <a:bodyPr>
            <a:normAutofit fontScale="55000" lnSpcReduction="20000"/>
          </a:bodyPr>
          <a:lstStyle/>
          <a:p>
            <a:r>
              <a:rPr lang="en-US" sz="4200" b="1" dirty="0"/>
              <a:t>Thank you for your patience and for completing the quiz! If you have any other questions you would like to ask, please contact me on the email below.</a:t>
            </a:r>
          </a:p>
          <a:p>
            <a:pPr algn="ctr"/>
            <a:endParaRPr lang="en-US" dirty="0"/>
          </a:p>
          <a:p>
            <a:pPr algn="ctr"/>
            <a:endParaRPr lang="en-US" sz="9600" dirty="0"/>
          </a:p>
        </p:txBody>
      </p:sp>
      <p:pic>
        <p:nvPicPr>
          <p:cNvPr id="19" name="Picture Placeholder 18" descr="A picture containing agave">
            <a:extLst>
              <a:ext uri="{FF2B5EF4-FFF2-40B4-BE49-F238E27FC236}">
                <a16:creationId xmlns:a16="http://schemas.microsoft.com/office/drawing/2014/main" id="{E15DD46D-2D7C-463F-A18B-CF4C30E08A8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077447" y="1066800"/>
            <a:ext cx="2405746" cy="2262033"/>
          </a:xfrm>
        </p:spPr>
      </p:pic>
      <p:pic>
        <p:nvPicPr>
          <p:cNvPr id="9" name="Picture Placeholder 8" descr="A picture containing mountain, outdoor, sky, rocks, tent">
            <a:extLst>
              <a:ext uri="{FF2B5EF4-FFF2-40B4-BE49-F238E27FC236}">
                <a16:creationId xmlns:a16="http://schemas.microsoft.com/office/drawing/2014/main" id="{028D98CD-8146-4256-BD0A-D7B4C7C770A5}"/>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8592404" y="1066800"/>
            <a:ext cx="2405746" cy="2262033"/>
          </a:xfrm>
        </p:spPr>
      </p:pic>
      <p:pic>
        <p:nvPicPr>
          <p:cNvPr id="23" name="Picture Placeholder 22" descr="A picture containing valley, nature, canyon, mountain">
            <a:extLst>
              <a:ext uri="{FF2B5EF4-FFF2-40B4-BE49-F238E27FC236}">
                <a16:creationId xmlns:a16="http://schemas.microsoft.com/office/drawing/2014/main" id="{349394C9-EF9F-4C84-8978-9CF03DD05E56}"/>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6077447" y="3443645"/>
            <a:ext cx="2405746" cy="2262033"/>
          </a:xfrm>
        </p:spPr>
      </p:pic>
      <p:pic>
        <p:nvPicPr>
          <p:cNvPr id="11" name="Picture Placeholder 10" descr="A close-up of an aloe leaf">
            <a:extLst>
              <a:ext uri="{FF2B5EF4-FFF2-40B4-BE49-F238E27FC236}">
                <a16:creationId xmlns:a16="http://schemas.microsoft.com/office/drawing/2014/main" id="{F5EBEBC0-CDA5-4DF4-A64C-698FF0B3401F}"/>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a:stretch/>
        </p:blipFill>
        <p:spPr>
          <a:xfrm>
            <a:off x="8592405" y="3443645"/>
            <a:ext cx="2405746" cy="2262033"/>
          </a:xfrm>
        </p:spPr>
      </p:pic>
      <p:sp>
        <p:nvSpPr>
          <p:cNvPr id="10" name="TextBox 9">
            <a:extLst>
              <a:ext uri="{FF2B5EF4-FFF2-40B4-BE49-F238E27FC236}">
                <a16:creationId xmlns:a16="http://schemas.microsoft.com/office/drawing/2014/main" id="{31D791F1-9804-6970-378F-7D4B8E05B297}"/>
              </a:ext>
            </a:extLst>
          </p:cNvPr>
          <p:cNvSpPr txBox="1"/>
          <p:nvPr/>
        </p:nvSpPr>
        <p:spPr>
          <a:xfrm>
            <a:off x="975425" y="3529168"/>
            <a:ext cx="4655238" cy="2333323"/>
          </a:xfrm>
          <a:prstGeom prst="rect">
            <a:avLst/>
          </a:prstGeom>
          <a:noFill/>
        </p:spPr>
        <p:txBody>
          <a:bodyPr wrap="square" rtlCol="0">
            <a:spAutoFit/>
          </a:bodyPr>
          <a:lstStyle/>
          <a:p>
            <a:r>
              <a:rPr lang="en-GB" b="1" dirty="0"/>
              <a:t>Laitini Matautia-Ulugia</a:t>
            </a:r>
          </a:p>
          <a:p>
            <a:r>
              <a:rPr lang="en-GB" b="1" dirty="0"/>
              <a:t>4C’s Founder/Director &amp; Teacher</a:t>
            </a:r>
          </a:p>
          <a:p>
            <a:endParaRPr lang="en-GB" b="1" dirty="0"/>
          </a:p>
          <a:p>
            <a:endParaRPr lang="en-GB" b="1" dirty="0">
              <a:hlinkClick r:id="rId6">
                <a:extLst>
                  <a:ext uri="{A12FA001-AC4F-418D-AE19-62706E023703}">
                    <ahyp:hlinkClr xmlns:ahyp="http://schemas.microsoft.com/office/drawing/2018/hyperlinkcolor" val="tx"/>
                  </a:ext>
                </a:extLst>
              </a:hlinkClick>
            </a:endParaRPr>
          </a:p>
          <a:p>
            <a:endParaRPr lang="en-GB" b="1" dirty="0">
              <a:hlinkClick r:id="rId6">
                <a:extLst>
                  <a:ext uri="{A12FA001-AC4F-418D-AE19-62706E023703}">
                    <ahyp:hlinkClr xmlns:ahyp="http://schemas.microsoft.com/office/drawing/2018/hyperlinkcolor" val="tx"/>
                  </a:ext>
                </a:extLst>
              </a:hlinkClick>
            </a:endParaRPr>
          </a:p>
          <a:p>
            <a:endParaRPr lang="en-GB" b="1" dirty="0">
              <a:hlinkClick r:id="rId6">
                <a:extLst>
                  <a:ext uri="{A12FA001-AC4F-418D-AE19-62706E023703}">
                    <ahyp:hlinkClr xmlns:ahyp="http://schemas.microsoft.com/office/drawing/2018/hyperlinkcolor" val="tx"/>
                  </a:ext>
                </a:extLst>
              </a:hlinkClick>
            </a:endParaRPr>
          </a:p>
          <a:p>
            <a:r>
              <a:rPr lang="en-GB" b="1" dirty="0">
                <a:hlinkClick r:id="rId6">
                  <a:extLst>
                    <a:ext uri="{A12FA001-AC4F-418D-AE19-62706E023703}">
                      <ahyp:hlinkClr xmlns:ahyp="http://schemas.microsoft.com/office/drawing/2018/hyperlinkcolor" val="tx"/>
                    </a:ext>
                  </a:extLst>
                </a:hlinkClick>
              </a:rPr>
              <a:t>Laitini.matautia@education.vic.gov.au</a:t>
            </a:r>
            <a:endParaRPr lang="en-GB" b="1" dirty="0"/>
          </a:p>
          <a:p>
            <a:endParaRPr lang="en-AU" dirty="0"/>
          </a:p>
        </p:txBody>
      </p:sp>
      <p:pic>
        <p:nvPicPr>
          <p:cNvPr id="16" name="Picture 15" descr="Text&#10;&#10;Description automatically generated">
            <a:extLst>
              <a:ext uri="{FF2B5EF4-FFF2-40B4-BE49-F238E27FC236}">
                <a16:creationId xmlns:a16="http://schemas.microsoft.com/office/drawing/2014/main" id="{498BF1B4-024E-5020-CDE8-A3D95D13565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75425" y="4064756"/>
            <a:ext cx="2961005" cy="1019810"/>
          </a:xfrm>
          <a:prstGeom prst="rect">
            <a:avLst/>
          </a:prstGeom>
          <a:noFill/>
          <a:ln>
            <a:noFill/>
          </a:ln>
        </p:spPr>
      </p:pic>
    </p:spTree>
    <p:extLst>
      <p:ext uri="{BB962C8B-B14F-4D97-AF65-F5344CB8AC3E}">
        <p14:creationId xmlns:p14="http://schemas.microsoft.com/office/powerpoint/2010/main" val="1304280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145">
            <a:extLst>
              <a:ext uri="{FF2B5EF4-FFF2-40B4-BE49-F238E27FC236}">
                <a16:creationId xmlns:a16="http://schemas.microsoft.com/office/drawing/2014/main" id="{D643BC8F-7DF4-465A-98A1-D4C666539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8560024" y="147791"/>
            <a:ext cx="3238829" cy="3135340"/>
          </a:xfrm>
        </p:spPr>
        <p:txBody>
          <a:bodyPr>
            <a:normAutofit/>
          </a:bodyPr>
          <a:lstStyle/>
          <a:p>
            <a:br>
              <a:rPr lang="en-US" sz="3400" b="1" dirty="0">
                <a:solidFill>
                  <a:schemeClr val="tx1"/>
                </a:solidFill>
                <a:latin typeface="+mn-lt"/>
              </a:rPr>
            </a:br>
            <a:br>
              <a:rPr lang="en-US" sz="3400" b="1" dirty="0">
                <a:solidFill>
                  <a:schemeClr val="tx1"/>
                </a:solidFill>
                <a:latin typeface="+mn-lt"/>
              </a:rPr>
            </a:br>
            <a:br>
              <a:rPr lang="en-US" sz="3400" b="1" dirty="0">
                <a:solidFill>
                  <a:schemeClr val="tx1"/>
                </a:solidFill>
                <a:latin typeface="+mn-lt"/>
              </a:rPr>
            </a:br>
            <a:br>
              <a:rPr lang="en-US" sz="3400" b="1" dirty="0">
                <a:solidFill>
                  <a:schemeClr val="tx1"/>
                </a:solidFill>
                <a:latin typeface="+mn-lt"/>
              </a:rPr>
            </a:br>
            <a:r>
              <a:rPr lang="en-US" sz="3400" b="1" dirty="0">
                <a:solidFill>
                  <a:schemeClr val="accent1">
                    <a:lumMod val="40000"/>
                    <a:lumOff val="60000"/>
                  </a:schemeClr>
                </a:solidFill>
                <a:latin typeface="+mn-lt"/>
              </a:rPr>
              <a:t>2007 - 2008 4C’s</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8284256" y="3283131"/>
            <a:ext cx="3688669" cy="3327219"/>
          </a:xfrm>
        </p:spPr>
        <p:txBody>
          <a:bodyPr>
            <a:normAutofit/>
          </a:bodyPr>
          <a:lstStyle/>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Inspired Teaching PD in Samoa with our school psychologist</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Collected school resources and PD for the remaining staff.</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Pen Pals – CDSC students were provided with letters from Samoa</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Interpreter for families at school</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 We began working in class on</a:t>
            </a:r>
          </a:p>
          <a:p>
            <a:pPr algn="l">
              <a:lnSpc>
                <a:spcPct val="100000"/>
              </a:lnSpc>
              <a:spcAft>
                <a:spcPts val="600"/>
              </a:spcAft>
            </a:pPr>
            <a:r>
              <a:rPr lang="en-US" sz="1400" b="1" dirty="0">
                <a:solidFill>
                  <a:schemeClr val="tx1"/>
                </a:solidFill>
                <a:latin typeface="+mj-lt"/>
              </a:rPr>
              <a:t>     projects like cultural inclusion.</a:t>
            </a:r>
          </a:p>
          <a:p>
            <a:pPr algn="l">
              <a:lnSpc>
                <a:spcPct val="100000"/>
              </a:lnSpc>
              <a:spcAft>
                <a:spcPts val="600"/>
              </a:spcAft>
            </a:pPr>
            <a:r>
              <a:rPr lang="en-US" sz="1400" b="1" dirty="0">
                <a:solidFill>
                  <a:schemeClr val="tx1"/>
                </a:solidFill>
                <a:latin typeface="+mj-lt"/>
              </a:rPr>
              <a:t>-   We entered competitions and won.</a:t>
            </a:r>
          </a:p>
          <a:p>
            <a:pPr algn="l">
              <a:spcAft>
                <a:spcPts val="600"/>
              </a:spcAft>
            </a:pPr>
            <a:endParaRPr lang="en-US" sz="1400" b="1" dirty="0">
              <a:solidFill>
                <a:schemeClr val="tx1"/>
              </a:solidFill>
            </a:endParaRPr>
          </a:p>
          <a:p>
            <a:pPr algn="l">
              <a:spcAft>
                <a:spcPts val="600"/>
              </a:spcAft>
            </a:pPr>
            <a:endParaRPr lang="en-US" sz="1400" b="1" dirty="0">
              <a:solidFill>
                <a:schemeClr val="tx1"/>
              </a:solidFill>
            </a:endParaRPr>
          </a:p>
        </p:txBody>
      </p:sp>
      <p:sp>
        <p:nvSpPr>
          <p:cNvPr id="148" name="Rectangle 147">
            <a:extLst>
              <a:ext uri="{FF2B5EF4-FFF2-40B4-BE49-F238E27FC236}">
                <a16:creationId xmlns:a16="http://schemas.microsoft.com/office/drawing/2014/main" id="{77233F1F-CBD0-4DDA-980E-6E3D313C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7A2A262E-A3F6-49F9-AD3E-B7F52DFD1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66781" cy="6858000"/>
          </a:xfrm>
          <a:prstGeom prst="rect">
            <a:avLst/>
          </a:prstGeom>
          <a:solidFill>
            <a:schemeClr val="tx1"/>
          </a:solidFill>
          <a:ln>
            <a:noFill/>
          </a:ln>
          <a:effectLst>
            <a:innerShdw blurRad="63500" dist="3175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08129CB-FEE0-410E-8E17-115B030BAE0E}"/>
              </a:ext>
            </a:extLst>
          </p:cNvPr>
          <p:cNvPicPr>
            <a:picLocks noChangeAspect="1"/>
          </p:cNvPicPr>
          <p:nvPr/>
        </p:nvPicPr>
        <p:blipFill>
          <a:blip r:embed="rId2"/>
          <a:stretch>
            <a:fillRect/>
          </a:stretch>
        </p:blipFill>
        <p:spPr>
          <a:xfrm>
            <a:off x="2967021" y="82865"/>
            <a:ext cx="2104747" cy="2539059"/>
          </a:xfrm>
          <a:prstGeom prst="rect">
            <a:avLst/>
          </a:prstGeom>
        </p:spPr>
      </p:pic>
      <p:pic>
        <p:nvPicPr>
          <p:cNvPr id="12" name="Picture 11">
            <a:extLst>
              <a:ext uri="{FF2B5EF4-FFF2-40B4-BE49-F238E27FC236}">
                <a16:creationId xmlns:a16="http://schemas.microsoft.com/office/drawing/2014/main" id="{7E3E282F-7BFE-437F-A013-5452513E596A}"/>
              </a:ext>
            </a:extLst>
          </p:cNvPr>
          <p:cNvPicPr>
            <a:picLocks noChangeAspect="1"/>
          </p:cNvPicPr>
          <p:nvPr/>
        </p:nvPicPr>
        <p:blipFill>
          <a:blip r:embed="rId3"/>
          <a:stretch>
            <a:fillRect/>
          </a:stretch>
        </p:blipFill>
        <p:spPr>
          <a:xfrm>
            <a:off x="287147" y="469582"/>
            <a:ext cx="2224750" cy="1450658"/>
          </a:xfrm>
          <a:prstGeom prst="rect">
            <a:avLst/>
          </a:prstGeom>
        </p:spPr>
      </p:pic>
      <p:sp>
        <p:nvSpPr>
          <p:cNvPr id="152" name="Rectangle 151">
            <a:extLst>
              <a:ext uri="{FF2B5EF4-FFF2-40B4-BE49-F238E27FC236}">
                <a16:creationId xmlns:a16="http://schemas.microsoft.com/office/drawing/2014/main" id="{2AC9B192-E33B-41BC-8875-D6F6D4471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43200"/>
            <a:ext cx="8165592" cy="914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E36C4E11-7E1C-4B94-9E8D-A610C7EC1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6603" y="0"/>
            <a:ext cx="91440" cy="28346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BADC6DE7-27D3-4E0D-9F87-BCF01C834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4646" y="0"/>
            <a:ext cx="91440" cy="28346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C766CEB-6DDE-49A2-931B-A1863E1D146E}"/>
              </a:ext>
            </a:extLst>
          </p:cNvPr>
          <p:cNvPicPr>
            <a:picLocks noChangeAspect="1"/>
          </p:cNvPicPr>
          <p:nvPr/>
        </p:nvPicPr>
        <p:blipFill>
          <a:blip r:embed="rId4"/>
          <a:stretch>
            <a:fillRect/>
          </a:stretch>
        </p:blipFill>
        <p:spPr>
          <a:xfrm>
            <a:off x="457201" y="3077192"/>
            <a:ext cx="7369854" cy="3224311"/>
          </a:xfrm>
          <a:prstGeom prst="rect">
            <a:avLst/>
          </a:prstGeom>
        </p:spPr>
      </p:pic>
      <p:pic>
        <p:nvPicPr>
          <p:cNvPr id="40" name="Picture 39">
            <a:extLst>
              <a:ext uri="{FF2B5EF4-FFF2-40B4-BE49-F238E27FC236}">
                <a16:creationId xmlns:a16="http://schemas.microsoft.com/office/drawing/2014/main" id="{7B937112-26D5-4BE6-AEBA-D8B3D6B4D9BA}"/>
              </a:ext>
            </a:extLst>
          </p:cNvPr>
          <p:cNvPicPr/>
          <p:nvPr/>
        </p:nvPicPr>
        <p:blipFill>
          <a:blip r:embed="rId5">
            <a:extLst>
              <a:ext uri="{28A0092B-C50C-407E-A947-70E740481C1C}">
                <a14:useLocalDpi xmlns:a14="http://schemas.microsoft.com/office/drawing/2010/main" val="0"/>
              </a:ext>
            </a:extLst>
          </a:blip>
          <a:stretch>
            <a:fillRect/>
          </a:stretch>
        </p:blipFill>
        <p:spPr>
          <a:xfrm>
            <a:off x="5941651" y="455000"/>
            <a:ext cx="1705280" cy="1630206"/>
          </a:xfrm>
          <a:prstGeom prst="rect">
            <a:avLst/>
          </a:prstGeom>
        </p:spPr>
      </p:pic>
      <p:pic>
        <p:nvPicPr>
          <p:cNvPr id="41" name="Picture 40" descr="abstract image">
            <a:extLst>
              <a:ext uri="{FF2B5EF4-FFF2-40B4-BE49-F238E27FC236}">
                <a16:creationId xmlns:a16="http://schemas.microsoft.com/office/drawing/2014/main" id="{5BE1F1A2-F779-4F40-819B-20C056E52B08}"/>
              </a:ext>
            </a:extLst>
          </p:cNvPr>
          <p:cNvPicPr>
            <a:picLocks noChangeAspect="1"/>
          </p:cNvPicPr>
          <p:nvPr/>
        </p:nvPicPr>
        <p:blipFill rotWithShape="1">
          <a:blip r:embed="rId6">
            <a:extLst>
              <a:ext uri="{28A0092B-C50C-407E-A947-70E740481C1C}">
                <a14:useLocalDpi xmlns:a14="http://schemas.microsoft.com/office/drawing/2010/main" val="0"/>
              </a:ext>
            </a:extLst>
          </a:blip>
          <a:stretch/>
        </p:blipFill>
        <p:spPr>
          <a:xfrm>
            <a:off x="8864041" y="455000"/>
            <a:ext cx="2630793" cy="1479821"/>
          </a:xfrm>
          <a:prstGeom prst="rect">
            <a:avLst/>
          </a:prstGeom>
        </p:spPr>
      </p:pic>
    </p:spTree>
    <p:extLst>
      <p:ext uri="{BB962C8B-B14F-4D97-AF65-F5344CB8AC3E}">
        <p14:creationId xmlns:p14="http://schemas.microsoft.com/office/powerpoint/2010/main" val="16654805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00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4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200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4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2000"/>
                                  </p:stCondLst>
                                  <p:iterate type="lt">
                                    <p:tmPct val="10000"/>
                                  </p:iterate>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4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2000"/>
                                  </p:stCondLst>
                                  <p:iterate type="lt">
                                    <p:tmPct val="10000"/>
                                  </p:iterate>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400"/>
                                        <p:tgtEl>
                                          <p:spTgt spid="3">
                                            <p:txEl>
                                              <p:pRg st="6" end="6"/>
                                            </p:txEl>
                                          </p:spTgt>
                                        </p:tgtEl>
                                      </p:cBhvr>
                                    </p:animEffect>
                                  </p:childTnLst>
                                </p:cTn>
                              </p:par>
                              <p:par>
                                <p:cTn id="38" presetID="10" presetClass="entr" presetSubtype="0" fill="hold" grpId="0" nodeType="withEffect">
                                  <p:stCondLst>
                                    <p:cond delay="1000"/>
                                  </p:stCondLst>
                                  <p:iterate type="lt">
                                    <p:tmPct val="10000"/>
                                  </p:iterate>
                                  <p:childTnLst>
                                    <p:set>
                                      <p:cBhvr>
                                        <p:cTn id="39" dur="1" fill="hold">
                                          <p:stCondLst>
                                            <p:cond delay="0"/>
                                          </p:stCondLst>
                                        </p:cTn>
                                        <p:tgtEl>
                                          <p:spTgt spid="2"/>
                                        </p:tgtEl>
                                        <p:attrNameLst>
                                          <p:attrName>style.visibility</p:attrName>
                                        </p:attrNameLst>
                                      </p:cBhvr>
                                      <p:to>
                                        <p:strVal val="visible"/>
                                      </p:to>
                                    </p:set>
                                    <p:animEffect transition="in" filter="fade">
                                      <p:cBhvr>
                                        <p:cTn id="4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5" name="Rectangle 34">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7" name="Rectangle 36">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9" name="Group 3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0" name="Straight Connector 39">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47">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52" name="Rectangle 51">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256493" y="1265346"/>
            <a:ext cx="2978281" cy="3429801"/>
          </a:xfrm>
        </p:spPr>
        <p:txBody>
          <a:bodyPr vert="horz" lIns="91440" tIns="45720" rIns="91440" bIns="45720" rtlCol="0" anchor="ctr">
            <a:normAutofit fontScale="90000"/>
          </a:bodyPr>
          <a:lstStyle/>
          <a:p>
            <a:pPr>
              <a:lnSpc>
                <a:spcPct val="83000"/>
              </a:lnSpc>
            </a:pPr>
            <a:r>
              <a:rPr lang="en-US" sz="1200" cap="all" spc="-100" dirty="0">
                <a:solidFill>
                  <a:schemeClr val="bg1"/>
                </a:solidFill>
              </a:rPr>
              <a:t>	</a:t>
            </a:r>
            <a:br>
              <a:rPr lang="en-US" sz="1200" cap="all" spc="-100" dirty="0">
                <a:solidFill>
                  <a:schemeClr val="bg1"/>
                </a:solidFill>
              </a:rPr>
            </a:br>
            <a:br>
              <a:rPr lang="en-US" sz="1200" cap="all" spc="-100" dirty="0">
                <a:solidFill>
                  <a:schemeClr val="bg1"/>
                </a:solidFill>
              </a:rPr>
            </a:br>
            <a:br>
              <a:rPr lang="en-US" sz="1200" cap="all" spc="-100" dirty="0">
                <a:solidFill>
                  <a:schemeClr val="bg1"/>
                </a:solidFill>
              </a:rPr>
            </a:br>
            <a:br>
              <a:rPr lang="en-US" sz="1200" cap="all" spc="-100" dirty="0">
                <a:solidFill>
                  <a:schemeClr val="bg1"/>
                </a:solidFill>
              </a:rPr>
            </a:br>
            <a:br>
              <a:rPr lang="en-US" sz="1200" cap="all" spc="-100" dirty="0">
                <a:solidFill>
                  <a:schemeClr val="bg1"/>
                </a:solidFill>
              </a:rPr>
            </a:br>
            <a:br>
              <a:rPr lang="en-US" sz="1200" cap="all" spc="-100" dirty="0">
                <a:solidFill>
                  <a:schemeClr val="bg1"/>
                </a:solidFill>
              </a:rPr>
            </a:br>
            <a:r>
              <a:rPr lang="en-US" sz="1200" u="sng" cap="all" spc="-100" dirty="0">
                <a:solidFill>
                  <a:schemeClr val="bg1"/>
                </a:solidFill>
              </a:rPr>
              <a:t>AWARDS &amp; ACHIEVEMENTS</a:t>
            </a:r>
            <a:br>
              <a:rPr lang="en-US" sz="1200" u="sng" cap="all" spc="-100" dirty="0">
                <a:solidFill>
                  <a:schemeClr val="bg1"/>
                </a:solidFill>
              </a:rPr>
            </a:br>
            <a:br>
              <a:rPr lang="en-US" sz="1200" u="sng" cap="all" spc="-100" dirty="0">
                <a:solidFill>
                  <a:schemeClr val="bg1"/>
                </a:solidFill>
              </a:rPr>
            </a:br>
            <a:br>
              <a:rPr lang="en-US" sz="1200" u="sng" cap="all" spc="-100" dirty="0">
                <a:solidFill>
                  <a:schemeClr val="bg1"/>
                </a:solidFill>
              </a:rPr>
            </a:br>
            <a:br>
              <a:rPr lang="en-US" sz="1200" u="sng" cap="all" spc="-100" dirty="0">
                <a:solidFill>
                  <a:schemeClr val="bg1"/>
                </a:solidFill>
              </a:rPr>
            </a:br>
            <a:br>
              <a:rPr lang="en-US" sz="1200" cap="all" spc="-100" dirty="0">
                <a:solidFill>
                  <a:schemeClr val="bg1"/>
                </a:solidFill>
              </a:rPr>
            </a:br>
            <a:br>
              <a:rPr lang="en-US" sz="1200" cap="all" spc="-100" dirty="0">
                <a:solidFill>
                  <a:schemeClr val="bg1"/>
                </a:solidFill>
              </a:rPr>
            </a:br>
            <a:br>
              <a:rPr lang="en-US" sz="1200" cap="all" spc="-100" dirty="0">
                <a:solidFill>
                  <a:schemeClr val="bg1"/>
                </a:solidFill>
              </a:rPr>
            </a:br>
            <a:br>
              <a:rPr lang="en-US" sz="1200" cap="all" spc="-100" dirty="0">
                <a:solidFill>
                  <a:schemeClr val="bg1"/>
                </a:solidFill>
              </a:rPr>
            </a:br>
            <a:br>
              <a:rPr lang="en-US" sz="1200" cap="all" spc="-100" dirty="0">
                <a:solidFill>
                  <a:schemeClr val="bg1"/>
                </a:solidFill>
              </a:rPr>
            </a:br>
            <a:br>
              <a:rPr lang="en-US" sz="1200" cap="all" spc="-100" dirty="0">
                <a:solidFill>
                  <a:schemeClr val="bg1"/>
                </a:solidFill>
              </a:rPr>
            </a:br>
            <a:r>
              <a:rPr lang="en-US" sz="1200" b="1" cap="all" spc="-100" dirty="0">
                <a:solidFill>
                  <a:schemeClr val="bg1"/>
                </a:solidFill>
              </a:rPr>
              <a:t>2006</a:t>
            </a:r>
            <a:br>
              <a:rPr lang="en-US" sz="1200" b="1" cap="all" spc="-100" dirty="0">
                <a:solidFill>
                  <a:schemeClr val="bg1"/>
                </a:solidFill>
              </a:rPr>
            </a:br>
            <a:r>
              <a:rPr lang="en-US" sz="1100" cap="all" spc="-100" dirty="0">
                <a:solidFill>
                  <a:schemeClr val="bg1"/>
                </a:solidFill>
              </a:rPr>
              <a:t>Won ‘Teacher Award’ Cultural Diversity – Parliament House (information viewed at </a:t>
            </a:r>
            <a:br>
              <a:rPr lang="en-US" sz="1100" b="1" cap="all" spc="-100" dirty="0">
                <a:solidFill>
                  <a:schemeClr val="bg1"/>
                </a:solidFill>
              </a:rPr>
            </a:br>
            <a:r>
              <a:rPr lang="en-US" sz="1100" b="1" cap="all" spc="-100" dirty="0">
                <a:solidFill>
                  <a:schemeClr val="bg1"/>
                </a:solidFill>
              </a:rPr>
              <a:t> </a:t>
            </a:r>
            <a:br>
              <a:rPr lang="en-US" sz="1100" b="1" cap="all" spc="-100" dirty="0">
                <a:solidFill>
                  <a:schemeClr val="bg1"/>
                </a:solidFill>
              </a:rPr>
            </a:br>
            <a:r>
              <a:rPr lang="en-US" sz="1100" b="1" cap="all" spc="-100" dirty="0">
                <a:solidFill>
                  <a:schemeClr val="bg1"/>
                </a:solidFill>
              </a:rPr>
              <a:t>2008</a:t>
            </a:r>
            <a:br>
              <a:rPr lang="en-US" sz="1100" b="1" cap="all" spc="-100" dirty="0">
                <a:solidFill>
                  <a:schemeClr val="bg1"/>
                </a:solidFill>
              </a:rPr>
            </a:br>
            <a:r>
              <a:rPr lang="en-US" sz="1100" cap="all" spc="-100" dirty="0">
                <a:solidFill>
                  <a:schemeClr val="bg1"/>
                </a:solidFill>
              </a:rPr>
              <a:t>Middle Years students won the Cultural Diversity awards – Parliament House</a:t>
            </a:r>
            <a:br>
              <a:rPr lang="en-US" sz="1100" cap="all" spc="-100" dirty="0">
                <a:solidFill>
                  <a:schemeClr val="bg1"/>
                </a:solidFill>
              </a:rPr>
            </a:br>
            <a:r>
              <a:rPr lang="en-US" sz="1100" cap="all" spc="-100" dirty="0">
                <a:solidFill>
                  <a:schemeClr val="bg1"/>
                </a:solidFill>
              </a:rPr>
              <a:t> </a:t>
            </a:r>
            <a:br>
              <a:rPr lang="en-US" sz="1100" cap="all" spc="-100" dirty="0">
                <a:solidFill>
                  <a:schemeClr val="bg1"/>
                </a:solidFill>
              </a:rPr>
            </a:br>
            <a:r>
              <a:rPr lang="en-US" sz="1100" b="1" cap="all" spc="-100" dirty="0">
                <a:solidFill>
                  <a:schemeClr val="bg1"/>
                </a:solidFill>
              </a:rPr>
              <a:t>2009</a:t>
            </a:r>
            <a:br>
              <a:rPr lang="en-US" sz="1100" b="1" cap="all" spc="-100" dirty="0">
                <a:solidFill>
                  <a:schemeClr val="bg1"/>
                </a:solidFill>
              </a:rPr>
            </a:br>
            <a:r>
              <a:rPr lang="en-US" sz="1100" cap="all" spc="-100" dirty="0">
                <a:solidFill>
                  <a:schemeClr val="bg1"/>
                </a:solidFill>
              </a:rPr>
              <a:t>Middle Years students won the Cultural Diversity Awards – Parliament House</a:t>
            </a:r>
            <a:br>
              <a:rPr lang="en-US" sz="1100" cap="all" spc="-100" dirty="0">
                <a:solidFill>
                  <a:schemeClr val="bg1"/>
                </a:solidFill>
              </a:rPr>
            </a:br>
            <a:r>
              <a:rPr lang="en-US" sz="1100" b="1" cap="all" spc="-100" dirty="0">
                <a:solidFill>
                  <a:schemeClr val="bg1"/>
                </a:solidFill>
              </a:rPr>
              <a:t> </a:t>
            </a:r>
            <a:br>
              <a:rPr lang="en-US" sz="1100" b="1" cap="all" spc="-100" dirty="0">
                <a:solidFill>
                  <a:schemeClr val="bg1"/>
                </a:solidFill>
              </a:rPr>
            </a:br>
            <a:r>
              <a:rPr lang="en-US" sz="1100" b="1" cap="all" spc="-100" dirty="0">
                <a:solidFill>
                  <a:schemeClr val="bg1"/>
                </a:solidFill>
                <a:highlight>
                  <a:srgbClr val="FFFF00"/>
                </a:highlight>
              </a:rPr>
              <a:t>2011</a:t>
            </a:r>
            <a:br>
              <a:rPr lang="en-US" sz="1100" b="1" cap="all" spc="-100" dirty="0">
                <a:solidFill>
                  <a:schemeClr val="bg1"/>
                </a:solidFill>
                <a:highlight>
                  <a:srgbClr val="FFFF00"/>
                </a:highlight>
              </a:rPr>
            </a:br>
            <a:r>
              <a:rPr lang="en-US" sz="1100" b="1" cap="all" spc="-100" dirty="0">
                <a:solidFill>
                  <a:schemeClr val="bg1"/>
                </a:solidFill>
                <a:highlight>
                  <a:srgbClr val="FFFF00"/>
                </a:highlight>
              </a:rPr>
              <a:t>Carrum Downs Secondary teacher received the ‘Victorian Multicultural Awards for Excellence’ (from Governor’s house and presented by the Education Minister)</a:t>
            </a:r>
            <a:br>
              <a:rPr lang="en-US" sz="1100" b="1" cap="all" spc="-100" dirty="0">
                <a:solidFill>
                  <a:schemeClr val="bg1"/>
                </a:solidFill>
                <a:highlight>
                  <a:srgbClr val="FFFF00"/>
                </a:highlight>
              </a:rPr>
            </a:br>
            <a:br>
              <a:rPr lang="en-US" sz="1100" b="1" cap="all" spc="-100" dirty="0">
                <a:solidFill>
                  <a:schemeClr val="bg1"/>
                </a:solidFill>
                <a:highlight>
                  <a:srgbClr val="FFFF00"/>
                </a:highlight>
              </a:rPr>
            </a:br>
            <a:r>
              <a:rPr lang="en-US" sz="1100" b="1" cap="all" spc="-100" dirty="0">
                <a:solidFill>
                  <a:schemeClr val="bg1"/>
                </a:solidFill>
              </a:rPr>
              <a:t>2013</a:t>
            </a:r>
            <a:br>
              <a:rPr lang="en-US" sz="1100" b="1" cap="all" spc="-100" dirty="0">
                <a:solidFill>
                  <a:schemeClr val="bg1"/>
                </a:solidFill>
              </a:rPr>
            </a:br>
            <a:r>
              <a:rPr lang="en-US" sz="1100" cap="all" spc="-100" dirty="0">
                <a:solidFill>
                  <a:schemeClr val="bg1"/>
                </a:solidFill>
              </a:rPr>
              <a:t>Individual student award linked to the 4C’s</a:t>
            </a:r>
            <a:br>
              <a:rPr lang="en-US" sz="1100" cap="all" spc="-100" dirty="0">
                <a:solidFill>
                  <a:schemeClr val="bg1"/>
                </a:solidFill>
              </a:rPr>
            </a:br>
            <a:br>
              <a:rPr lang="en-US" sz="1100" b="1" cap="all" spc="-100" dirty="0">
                <a:solidFill>
                  <a:schemeClr val="bg1"/>
                </a:solidFill>
              </a:rPr>
            </a:br>
            <a:r>
              <a:rPr lang="en-US" sz="1100" b="1" cap="all" spc="-100" dirty="0">
                <a:solidFill>
                  <a:schemeClr val="bg1"/>
                </a:solidFill>
              </a:rPr>
              <a:t>2014</a:t>
            </a:r>
            <a:br>
              <a:rPr lang="en-US" sz="1100" b="1" cap="all" spc="-100" dirty="0">
                <a:solidFill>
                  <a:schemeClr val="bg1"/>
                </a:solidFill>
              </a:rPr>
            </a:br>
            <a:r>
              <a:rPr lang="en-US" sz="1100" cap="all" spc="-100" dirty="0">
                <a:solidFill>
                  <a:schemeClr val="bg1"/>
                </a:solidFill>
              </a:rPr>
              <a:t>VCAL Teacher Achievement Award</a:t>
            </a:r>
            <a:br>
              <a:rPr lang="en-US" sz="1100" b="1" cap="all" spc="-100" dirty="0">
                <a:solidFill>
                  <a:schemeClr val="bg1"/>
                </a:solidFill>
              </a:rPr>
            </a:br>
            <a:r>
              <a:rPr lang="en-US" sz="1100" b="1" cap="all" spc="-100" dirty="0">
                <a:solidFill>
                  <a:schemeClr val="bg1"/>
                </a:solidFill>
              </a:rPr>
              <a:t> </a:t>
            </a:r>
            <a:br>
              <a:rPr lang="en-US" sz="1100" b="1" cap="all" spc="-100" dirty="0">
                <a:solidFill>
                  <a:schemeClr val="bg1"/>
                </a:solidFill>
              </a:rPr>
            </a:br>
            <a:r>
              <a:rPr lang="en-US" sz="1100" b="1" cap="all" spc="-100" dirty="0">
                <a:solidFill>
                  <a:schemeClr val="bg1"/>
                </a:solidFill>
              </a:rPr>
              <a:t>2015</a:t>
            </a:r>
            <a:br>
              <a:rPr lang="en-US" sz="1100" b="1" cap="all" spc="-100" dirty="0">
                <a:solidFill>
                  <a:schemeClr val="bg1"/>
                </a:solidFill>
              </a:rPr>
            </a:br>
            <a:r>
              <a:rPr lang="en-US" sz="1100" cap="all" spc="-100" dirty="0">
                <a:solidFill>
                  <a:schemeClr val="bg1"/>
                </a:solidFill>
              </a:rPr>
              <a:t>VCAL Frankston/Mornington Peninsula ‘Best Practice Award’ (VCAL Year 11 – 12)</a:t>
            </a:r>
            <a:br>
              <a:rPr lang="en-US" sz="1100" cap="all" spc="-100" dirty="0">
                <a:solidFill>
                  <a:schemeClr val="bg1"/>
                </a:solidFill>
              </a:rPr>
            </a:br>
            <a:br>
              <a:rPr lang="en-US" sz="1100" cap="all" spc="-100" dirty="0">
                <a:solidFill>
                  <a:schemeClr val="bg1"/>
                </a:solidFill>
              </a:rPr>
            </a:br>
            <a:r>
              <a:rPr lang="en-US" sz="1100" b="1" cap="all" spc="-100" dirty="0">
                <a:solidFill>
                  <a:schemeClr val="bg1"/>
                </a:solidFill>
              </a:rPr>
              <a:t>2018</a:t>
            </a:r>
            <a:br>
              <a:rPr lang="en-US" sz="1100" b="1" cap="all" spc="-100" dirty="0">
                <a:solidFill>
                  <a:schemeClr val="bg1"/>
                </a:solidFill>
              </a:rPr>
            </a:br>
            <a:r>
              <a:rPr lang="en-US" sz="1100" cap="all" spc="-100" dirty="0">
                <a:solidFill>
                  <a:schemeClr val="bg1"/>
                </a:solidFill>
              </a:rPr>
              <a:t>Keynote speaker for VALA Celebrating Diversity – 4C’s </a:t>
            </a:r>
            <a:br>
              <a:rPr lang="en-US" sz="1100" b="1" cap="all" spc="-100" dirty="0">
                <a:solidFill>
                  <a:schemeClr val="bg1"/>
                </a:solidFill>
              </a:rPr>
            </a:br>
            <a:br>
              <a:rPr lang="en-US" sz="1100" b="1" cap="all" spc="-100" dirty="0">
                <a:solidFill>
                  <a:schemeClr val="bg1"/>
                </a:solidFill>
              </a:rPr>
            </a:br>
            <a:r>
              <a:rPr lang="en-US" sz="1100" b="1" cap="all" spc="-100" dirty="0">
                <a:solidFill>
                  <a:schemeClr val="bg1"/>
                </a:solidFill>
              </a:rPr>
              <a:t>2019</a:t>
            </a:r>
            <a:br>
              <a:rPr lang="en-US" sz="1100" b="1" cap="all" spc="-100" dirty="0">
                <a:solidFill>
                  <a:schemeClr val="bg1"/>
                </a:solidFill>
              </a:rPr>
            </a:br>
            <a:r>
              <a:rPr lang="en-US" sz="1100" cap="all" spc="-100" dirty="0">
                <a:solidFill>
                  <a:schemeClr val="bg1"/>
                </a:solidFill>
              </a:rPr>
              <a:t>Bunjil Place partnership established with 4C’s and Communities</a:t>
            </a:r>
            <a:br>
              <a:rPr lang="en-US" sz="1100" b="1" cap="all" spc="-100" dirty="0">
                <a:solidFill>
                  <a:schemeClr val="bg1"/>
                </a:solidFill>
              </a:rPr>
            </a:br>
            <a:br>
              <a:rPr lang="en-US" sz="1200" b="1" cap="all" spc="-100" dirty="0">
                <a:solidFill>
                  <a:schemeClr val="bg1"/>
                </a:solidFill>
              </a:rPr>
            </a:br>
            <a:br>
              <a:rPr lang="en-US" sz="1200" b="1" cap="all" spc="-100" dirty="0">
                <a:solidFill>
                  <a:schemeClr val="bg1"/>
                </a:solidFill>
              </a:rPr>
            </a:br>
            <a:br>
              <a:rPr lang="en-US" sz="1200" cap="all" spc="-100" dirty="0">
                <a:solidFill>
                  <a:schemeClr val="bg1"/>
                </a:solidFill>
              </a:rPr>
            </a:br>
            <a:br>
              <a:rPr lang="en-US" sz="1200" cap="all" spc="-100" dirty="0">
                <a:solidFill>
                  <a:schemeClr val="bg1"/>
                </a:solidFill>
              </a:rPr>
            </a:br>
            <a:br>
              <a:rPr lang="en-US" sz="1200" cap="all" spc="-100" dirty="0">
                <a:solidFill>
                  <a:schemeClr val="bg1"/>
                </a:solidFill>
              </a:rPr>
            </a:br>
            <a:r>
              <a:rPr lang="en-US" sz="1200" cap="all" spc="-100" dirty="0">
                <a:solidFill>
                  <a:schemeClr val="bg1"/>
                </a:solidFill>
              </a:rPr>
              <a:t> </a:t>
            </a:r>
            <a:br>
              <a:rPr lang="en-US" sz="1200" cap="all" spc="-100" dirty="0">
                <a:solidFill>
                  <a:schemeClr val="bg1"/>
                </a:solidFill>
              </a:rPr>
            </a:br>
            <a:endParaRPr lang="en-US" sz="1200" cap="all" spc="-100" dirty="0">
              <a:solidFill>
                <a:schemeClr val="bg1"/>
              </a:solidFill>
            </a:endParaRPr>
          </a:p>
        </p:txBody>
      </p:sp>
      <p:sp>
        <p:nvSpPr>
          <p:cNvPr id="54" name="Rectangle 53">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6" name="Straight Connector 55">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5294941" y="659585"/>
            <a:ext cx="6202238" cy="3488760"/>
          </a:xfrm>
          <a:prstGeom prst="rect">
            <a:avLst/>
          </a:prstGeom>
        </p:spPr>
      </p:pic>
      <p:pic>
        <p:nvPicPr>
          <p:cNvPr id="5" name="Picture 4">
            <a:extLst>
              <a:ext uri="{FF2B5EF4-FFF2-40B4-BE49-F238E27FC236}">
                <a16:creationId xmlns:a16="http://schemas.microsoft.com/office/drawing/2014/main" id="{82A31B0F-82B9-4555-879C-E52FFEAE6B25}"/>
              </a:ext>
            </a:extLst>
          </p:cNvPr>
          <p:cNvPicPr>
            <a:picLocks noChangeAspect="1"/>
          </p:cNvPicPr>
          <p:nvPr/>
        </p:nvPicPr>
        <p:blipFill>
          <a:blip r:embed="rId4"/>
          <a:stretch>
            <a:fillRect/>
          </a:stretch>
        </p:blipFill>
        <p:spPr>
          <a:xfrm>
            <a:off x="5294941" y="2446489"/>
            <a:ext cx="6240861" cy="3700567"/>
          </a:xfrm>
          <a:prstGeom prst="rect">
            <a:avLst/>
          </a:prstGeom>
        </p:spPr>
      </p:pic>
      <p:sp>
        <p:nvSpPr>
          <p:cNvPr id="6" name="Rectangle 5">
            <a:extLst>
              <a:ext uri="{FF2B5EF4-FFF2-40B4-BE49-F238E27FC236}">
                <a16:creationId xmlns:a16="http://schemas.microsoft.com/office/drawing/2014/main" id="{EF3A8402-2561-4874-AB6A-4732CC6DD32B}"/>
              </a:ext>
            </a:extLst>
          </p:cNvPr>
          <p:cNvSpPr/>
          <p:nvPr/>
        </p:nvSpPr>
        <p:spPr>
          <a:xfrm>
            <a:off x="5926413" y="940923"/>
            <a:ext cx="4932084" cy="1242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0"/>
                <a:solidFill>
                  <a:schemeClr val="tx1"/>
                </a:solidFill>
                <a:effectLst>
                  <a:outerShdw blurRad="38100" dist="19050" dir="2700000" algn="tl" rotWithShape="0">
                    <a:schemeClr val="dk1">
                      <a:alpha val="40000"/>
                    </a:schemeClr>
                  </a:outerShdw>
                </a:effectLst>
              </a:rPr>
              <a:t>AWARDS &amp; ACCOMPLISHMENTS</a:t>
            </a:r>
          </a:p>
        </p:txBody>
      </p:sp>
      <p:pic>
        <p:nvPicPr>
          <p:cNvPr id="70" name="Picture 69">
            <a:extLst>
              <a:ext uri="{FF2B5EF4-FFF2-40B4-BE49-F238E27FC236}">
                <a16:creationId xmlns:a16="http://schemas.microsoft.com/office/drawing/2014/main" id="{C5EFB809-EBE0-4B0C-8D4F-68AE715895A7}"/>
              </a:ext>
            </a:extLst>
          </p:cNvPr>
          <p:cNvPicPr/>
          <p:nvPr/>
        </p:nvPicPr>
        <p:blipFill>
          <a:blip r:embed="rId5">
            <a:extLst>
              <a:ext uri="{28A0092B-C50C-407E-A947-70E740481C1C}">
                <a14:useLocalDpi xmlns:a14="http://schemas.microsoft.com/office/drawing/2010/main" val="0"/>
              </a:ext>
            </a:extLst>
          </a:blip>
          <a:stretch>
            <a:fillRect/>
          </a:stretch>
        </p:blipFill>
        <p:spPr>
          <a:xfrm>
            <a:off x="2185984" y="232742"/>
            <a:ext cx="1078913" cy="1066052"/>
          </a:xfrm>
          <a:prstGeom prst="rect">
            <a:avLst/>
          </a:prstGeom>
        </p:spPr>
      </p:pic>
    </p:spTree>
    <p:extLst>
      <p:ext uri="{BB962C8B-B14F-4D97-AF65-F5344CB8AC3E}">
        <p14:creationId xmlns:p14="http://schemas.microsoft.com/office/powerpoint/2010/main" val="31394447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73B447D3-C7DD-4743-B75D-6D58A9542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EEAB835-589F-4D5A-9846-118C91648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6796" y="237744"/>
            <a:ext cx="5380508" cy="6382512"/>
          </a:xfrm>
          <a:prstGeom prst="rect">
            <a:avLst/>
          </a:prstGeom>
          <a:solidFill>
            <a:schemeClr val="bg1">
              <a:lumMod val="75000"/>
              <a:alpha val="60000"/>
            </a:schemeClr>
          </a:solidFill>
          <a:ln w="6350" cap="flat" cmpd="sng" algn="ctr">
            <a:noFill/>
            <a:prstDash val="solid"/>
          </a:ln>
          <a:effectLst>
            <a:softEdge rad="0"/>
          </a:effectLst>
        </p:spPr>
      </p:sp>
      <p:sp>
        <p:nvSpPr>
          <p:cNvPr id="104" name="Rectangle 103">
            <a:extLst>
              <a:ext uri="{FF2B5EF4-FFF2-40B4-BE49-F238E27FC236}">
                <a16:creationId xmlns:a16="http://schemas.microsoft.com/office/drawing/2014/main" id="{C9C5D2D2-E26E-4C94-8AA1-719902A86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1332" y="374904"/>
            <a:ext cx="5078811"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7064082" y="642594"/>
            <a:ext cx="4472921" cy="180366"/>
          </a:xfrm>
        </p:spPr>
        <p:txBody>
          <a:bodyPr vert="horz" lIns="91440" tIns="45720" rIns="91440" bIns="45720" rtlCol="0" anchor="ctr">
            <a:normAutofit fontScale="90000"/>
          </a:bodyPr>
          <a:lstStyle/>
          <a:p>
            <a:r>
              <a:rPr lang="en-US" sz="4400" b="1" dirty="0">
                <a:latin typeface="+mn-lt"/>
              </a:rPr>
              <a:t>           </a:t>
            </a:r>
          </a:p>
        </p:txBody>
      </p:sp>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l="23058" r="27152" b="2"/>
          <a:stretch/>
        </p:blipFill>
        <p:spPr>
          <a:xfrm>
            <a:off x="233264" y="233264"/>
            <a:ext cx="3324383" cy="3755625"/>
          </a:xfrm>
          <a:prstGeom prst="rect">
            <a:avLst/>
          </a:prstGeom>
        </p:spPr>
      </p:pic>
      <p:sp>
        <p:nvSpPr>
          <p:cNvPr id="106" name="Rectangle 105">
            <a:extLst>
              <a:ext uri="{FF2B5EF4-FFF2-40B4-BE49-F238E27FC236}">
                <a16:creationId xmlns:a16="http://schemas.microsoft.com/office/drawing/2014/main" id="{BB7F7B58-E99B-4C81-A716-361209FBD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9092" y="239052"/>
            <a:ext cx="2765822" cy="2544366"/>
          </a:xfrm>
          <a:prstGeom prst="rect">
            <a:avLst/>
          </a:prstGeom>
          <a:solidFill>
            <a:srgbClr val="2F4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9446EE0-761F-4749-96E9-4D1F93F9E2F0}"/>
              </a:ext>
            </a:extLst>
          </p:cNvPr>
          <p:cNvPicPr>
            <a:picLocks noChangeAspect="1"/>
          </p:cNvPicPr>
          <p:nvPr/>
        </p:nvPicPr>
        <p:blipFill rotWithShape="1">
          <a:blip r:embed="rId3">
            <a:extLst>
              <a:ext uri="{28A0092B-C50C-407E-A947-70E740481C1C}">
                <a14:useLocalDpi xmlns:a14="http://schemas.microsoft.com/office/drawing/2010/main" val="0"/>
              </a:ext>
            </a:extLst>
          </a:blip>
          <a:srcRect l="10256" r="2518" b="4"/>
          <a:stretch/>
        </p:blipFill>
        <p:spPr>
          <a:xfrm>
            <a:off x="232594" y="4080330"/>
            <a:ext cx="3325058" cy="2544406"/>
          </a:xfrm>
          <a:prstGeom prst="rect">
            <a:avLst/>
          </a:prstGeom>
        </p:spPr>
      </p:pic>
      <p:pic>
        <p:nvPicPr>
          <p:cNvPr id="8" name="Picture 7">
            <a:extLst>
              <a:ext uri="{FF2B5EF4-FFF2-40B4-BE49-F238E27FC236}">
                <a16:creationId xmlns:a16="http://schemas.microsoft.com/office/drawing/2014/main" id="{77EF87A1-68F0-4CAD-BDDA-D04180E76164}"/>
              </a:ext>
            </a:extLst>
          </p:cNvPr>
          <p:cNvPicPr/>
          <p:nvPr/>
        </p:nvPicPr>
        <p:blipFill rotWithShape="1">
          <a:blip r:embed="rId4">
            <a:extLst>
              <a:ext uri="{28A0092B-C50C-407E-A947-70E740481C1C}">
                <a14:useLocalDpi xmlns:a14="http://schemas.microsoft.com/office/drawing/2010/main" val="0"/>
              </a:ext>
            </a:extLst>
          </a:blip>
          <a:srcRect l="12261" r="11898" b="-3"/>
          <a:stretch/>
        </p:blipFill>
        <p:spPr>
          <a:xfrm>
            <a:off x="3649092" y="2874858"/>
            <a:ext cx="2765822" cy="3749878"/>
          </a:xfrm>
          <a:prstGeom prst="rect">
            <a:avLst/>
          </a:prstGeom>
        </p:spPr>
      </p:pic>
      <p:sp>
        <p:nvSpPr>
          <p:cNvPr id="20" name="TextBox 19">
            <a:extLst>
              <a:ext uri="{FF2B5EF4-FFF2-40B4-BE49-F238E27FC236}">
                <a16:creationId xmlns:a16="http://schemas.microsoft.com/office/drawing/2014/main" id="{C3A0D739-96A1-4DB9-8C76-5870C3F52215}"/>
              </a:ext>
            </a:extLst>
          </p:cNvPr>
          <p:cNvSpPr txBox="1"/>
          <p:nvPr/>
        </p:nvSpPr>
        <p:spPr>
          <a:xfrm>
            <a:off x="7064082" y="642594"/>
            <a:ext cx="4472922" cy="5392446"/>
          </a:xfrm>
          <a:prstGeom prst="rect">
            <a:avLst/>
          </a:prstGeom>
        </p:spPr>
        <p:txBody>
          <a:bodyPr vert="horz" lIns="91440" tIns="45720" rIns="91440" bIns="45720" rtlCol="0">
            <a:normAutofit fontScale="85000" lnSpcReduction="20000"/>
          </a:bodyPr>
          <a:lstStyle/>
          <a:p>
            <a:pPr lvl="0" indent="-182880">
              <a:spcAft>
                <a:spcPts val="600"/>
              </a:spcAft>
              <a:buClr>
                <a:schemeClr val="tx1">
                  <a:lumMod val="85000"/>
                  <a:lumOff val="15000"/>
                </a:schemeClr>
              </a:buClr>
              <a:buFont typeface="Garamond" pitchFamily="18" charset="0"/>
              <a:buChar char="◦"/>
            </a:pPr>
            <a:r>
              <a:rPr lang="en-US" sz="2000" b="1" dirty="0"/>
              <a:t>Was a VCAL PROGRAM built by students linking them to outcomes NOW it is being linked to VCE-VM PDS</a:t>
            </a:r>
          </a:p>
          <a:p>
            <a:pPr lvl="0">
              <a:spcAft>
                <a:spcPts val="600"/>
              </a:spcAft>
              <a:buClr>
                <a:schemeClr val="tx1">
                  <a:lumMod val="85000"/>
                  <a:lumOff val="15000"/>
                </a:schemeClr>
              </a:buClr>
            </a:pPr>
            <a:endParaRPr lang="en-US" dirty="0"/>
          </a:p>
          <a:p>
            <a:pPr lvl="0">
              <a:spcAft>
                <a:spcPts val="600"/>
              </a:spcAft>
              <a:buClr>
                <a:schemeClr val="tx1">
                  <a:lumMod val="85000"/>
                  <a:lumOff val="15000"/>
                </a:schemeClr>
              </a:buClr>
            </a:pPr>
            <a:r>
              <a:rPr lang="en-US" b="1" dirty="0"/>
              <a:t>Our initial </a:t>
            </a:r>
            <a:r>
              <a:rPr lang="en-US" b="1" dirty="0">
                <a:highlight>
                  <a:srgbClr val="FF00FF"/>
                </a:highlight>
              </a:rPr>
              <a:t>GOAL</a:t>
            </a:r>
            <a:r>
              <a:rPr lang="en-US" b="1" dirty="0"/>
              <a:t> was to address racist issues and behaviour in our schoolyard to: </a:t>
            </a:r>
          </a:p>
          <a:p>
            <a:pPr marL="274320" lvl="1">
              <a:spcAft>
                <a:spcPts val="600"/>
              </a:spcAft>
              <a:buClr>
                <a:schemeClr val="tx1">
                  <a:lumMod val="85000"/>
                  <a:lumOff val="15000"/>
                </a:schemeClr>
              </a:buClr>
            </a:pPr>
            <a:endParaRPr lang="en-US" sz="2000" b="1" dirty="0">
              <a:highlight>
                <a:srgbClr val="FF00FF"/>
              </a:highlight>
            </a:endParaRPr>
          </a:p>
          <a:p>
            <a:pPr marL="274320" lvl="1">
              <a:spcAft>
                <a:spcPts val="600"/>
              </a:spcAft>
              <a:buClr>
                <a:schemeClr val="tx1">
                  <a:lumMod val="85000"/>
                  <a:lumOff val="15000"/>
                </a:schemeClr>
              </a:buClr>
            </a:pPr>
            <a:r>
              <a:rPr lang="en-US" sz="2000" b="1" dirty="0">
                <a:highlight>
                  <a:srgbClr val="FF00FF"/>
                </a:highlight>
              </a:rPr>
              <a:t>Changing cultural stigma in our schools and communities </a:t>
            </a:r>
            <a:endParaRPr lang="en-US" sz="2000" dirty="0"/>
          </a:p>
          <a:p>
            <a:pPr marL="274320" lvl="1">
              <a:spcAft>
                <a:spcPts val="600"/>
              </a:spcAft>
              <a:buClr>
                <a:schemeClr val="tx1">
                  <a:lumMod val="85000"/>
                  <a:lumOff val="15000"/>
                </a:schemeClr>
              </a:buClr>
            </a:pPr>
            <a:r>
              <a:rPr lang="en-US" sz="2000" dirty="0"/>
              <a:t>- to improve school engagement &amp;  Wellbeing </a:t>
            </a:r>
          </a:p>
          <a:p>
            <a:pPr marL="274320" lvl="1">
              <a:spcAft>
                <a:spcPts val="600"/>
              </a:spcAft>
              <a:buClr>
                <a:schemeClr val="tx1">
                  <a:lumMod val="85000"/>
                  <a:lumOff val="15000"/>
                </a:schemeClr>
              </a:buClr>
            </a:pPr>
            <a:r>
              <a:rPr lang="en-US" sz="2000" dirty="0"/>
              <a:t>- to increase school pride </a:t>
            </a:r>
          </a:p>
          <a:p>
            <a:pPr marL="617220" lvl="1" indent="-342900">
              <a:spcAft>
                <a:spcPts val="600"/>
              </a:spcAft>
              <a:buClr>
                <a:schemeClr val="tx1">
                  <a:lumMod val="85000"/>
                  <a:lumOff val="15000"/>
                </a:schemeClr>
              </a:buClr>
              <a:buFontTx/>
              <a:buChar char="-"/>
            </a:pPr>
            <a:r>
              <a:rPr lang="en-US" sz="2000" dirty="0"/>
              <a:t>to celebrate the inclusivity of </a:t>
            </a:r>
            <a:r>
              <a:rPr lang="en-US" sz="2000" b="1" dirty="0">
                <a:highlight>
                  <a:srgbClr val="FF00FF"/>
                </a:highlight>
              </a:rPr>
              <a:t>Multi-cultural</a:t>
            </a:r>
            <a:r>
              <a:rPr lang="en-US" sz="2000" dirty="0"/>
              <a:t>, dances, religions &amp;</a:t>
            </a:r>
          </a:p>
          <a:p>
            <a:pPr marL="274320" lvl="1">
              <a:spcAft>
                <a:spcPts val="600"/>
              </a:spcAft>
              <a:buClr>
                <a:schemeClr val="tx1">
                  <a:lumMod val="85000"/>
                  <a:lumOff val="15000"/>
                </a:schemeClr>
              </a:buClr>
            </a:pPr>
            <a:r>
              <a:rPr lang="en-US" sz="2000" dirty="0"/>
              <a:t>       creative artists.</a:t>
            </a:r>
          </a:p>
          <a:p>
            <a:pPr marL="274320" lvl="1">
              <a:spcAft>
                <a:spcPts val="600"/>
              </a:spcAft>
              <a:buClr>
                <a:schemeClr val="tx1">
                  <a:lumMod val="85000"/>
                  <a:lumOff val="15000"/>
                </a:schemeClr>
              </a:buClr>
            </a:pPr>
            <a:r>
              <a:rPr lang="en-US" sz="2000" dirty="0"/>
              <a:t>- to increase community partnerships by organising a common interest for young people to celebrate and showcase their culture.</a:t>
            </a:r>
          </a:p>
          <a:p>
            <a:pPr marL="274320" lvl="1">
              <a:spcAft>
                <a:spcPts val="600"/>
              </a:spcAft>
              <a:buClr>
                <a:schemeClr val="tx1">
                  <a:lumMod val="85000"/>
                  <a:lumOff val="15000"/>
                </a:schemeClr>
              </a:buClr>
            </a:pPr>
            <a:r>
              <a:rPr lang="en-US" sz="2000" dirty="0"/>
              <a:t>-  Strengthen family, school, and community bonds.</a:t>
            </a:r>
          </a:p>
        </p:txBody>
      </p:sp>
      <p:sp>
        <p:nvSpPr>
          <p:cNvPr id="10" name="TextBox 9">
            <a:extLst>
              <a:ext uri="{FF2B5EF4-FFF2-40B4-BE49-F238E27FC236}">
                <a16:creationId xmlns:a16="http://schemas.microsoft.com/office/drawing/2014/main" id="{070C4342-2F32-4FC5-B75F-B78344763B18}"/>
              </a:ext>
            </a:extLst>
          </p:cNvPr>
          <p:cNvSpPr txBox="1"/>
          <p:nvPr/>
        </p:nvSpPr>
        <p:spPr>
          <a:xfrm>
            <a:off x="6992193" y="1343597"/>
            <a:ext cx="4472921" cy="3667125"/>
          </a:xfrm>
          <a:prstGeom prst="rect">
            <a:avLst/>
          </a:prstGeom>
        </p:spPr>
        <p:txBody>
          <a:bodyPr vert="horz" lIns="91440" tIns="45720" rIns="91440" bIns="45720" rtlCol="0">
            <a:normAutofit/>
          </a:bodyPr>
          <a:lstStyle/>
          <a:p>
            <a:pPr>
              <a:spcAft>
                <a:spcPts val="600"/>
              </a:spcAft>
              <a:buClr>
                <a:schemeClr val="tx1">
                  <a:lumMod val="85000"/>
                  <a:lumOff val="15000"/>
                </a:schemeClr>
              </a:buClr>
            </a:pPr>
            <a:endParaRPr lang="en-US" b="1" dirty="0"/>
          </a:p>
        </p:txBody>
      </p:sp>
      <p:pic>
        <p:nvPicPr>
          <p:cNvPr id="19" name="Picture 18" descr="A group of people posing for a photo&#10;&#10;Description automatically generated with medium confidence">
            <a:extLst>
              <a:ext uri="{FF2B5EF4-FFF2-40B4-BE49-F238E27FC236}">
                <a16:creationId xmlns:a16="http://schemas.microsoft.com/office/drawing/2014/main" id="{3E4EDE4A-E183-4233-8188-8D3D4A948C19}"/>
              </a:ext>
            </a:extLst>
          </p:cNvPr>
          <p:cNvPicPr>
            <a:picLocks noChangeAspect="1"/>
          </p:cNvPicPr>
          <p:nvPr/>
        </p:nvPicPr>
        <p:blipFill>
          <a:blip r:embed="rId5"/>
          <a:stretch>
            <a:fillRect/>
          </a:stretch>
        </p:blipFill>
        <p:spPr>
          <a:xfrm>
            <a:off x="3864373" y="578587"/>
            <a:ext cx="2541878" cy="1865296"/>
          </a:xfrm>
          <a:prstGeom prst="rect">
            <a:avLst/>
          </a:prstGeom>
        </p:spPr>
      </p:pic>
      <p:pic>
        <p:nvPicPr>
          <p:cNvPr id="21" name="Picture 20" descr="A group of women posing for a photo&#10;&#10;Description automatically generated with medium confidence">
            <a:extLst>
              <a:ext uri="{FF2B5EF4-FFF2-40B4-BE49-F238E27FC236}">
                <a16:creationId xmlns:a16="http://schemas.microsoft.com/office/drawing/2014/main" id="{1EBFBC64-1071-41CF-9198-D47207165533}"/>
              </a:ext>
            </a:extLst>
          </p:cNvPr>
          <p:cNvPicPr>
            <a:picLocks noChangeAspect="1"/>
          </p:cNvPicPr>
          <p:nvPr/>
        </p:nvPicPr>
        <p:blipFill>
          <a:blip r:embed="rId6"/>
          <a:stretch>
            <a:fillRect/>
          </a:stretch>
        </p:blipFill>
        <p:spPr>
          <a:xfrm>
            <a:off x="335875" y="988020"/>
            <a:ext cx="3078521" cy="2052347"/>
          </a:xfrm>
          <a:prstGeom prst="rect">
            <a:avLst/>
          </a:prstGeom>
        </p:spPr>
      </p:pic>
    </p:spTree>
    <p:extLst>
      <p:ext uri="{BB962C8B-B14F-4D97-AF65-F5344CB8AC3E}">
        <p14:creationId xmlns:p14="http://schemas.microsoft.com/office/powerpoint/2010/main" val="121601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6677024" y="1514474"/>
            <a:ext cx="4859979" cy="2571751"/>
          </a:xfrm>
        </p:spPr>
        <p:txBody>
          <a:bodyPr>
            <a:normAutofit/>
          </a:bodyPr>
          <a:lstStyle/>
          <a:p>
            <a:pPr algn="ctr"/>
            <a:r>
              <a:rPr lang="en-US" b="1" dirty="0"/>
              <a:t> </a:t>
            </a:r>
          </a:p>
        </p:txBody>
      </p:sp>
      <p:sp>
        <p:nvSpPr>
          <p:cNvPr id="39" name="Rectangle 38">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41" name="Rectangle 40">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sp>
        <p:nvSpPr>
          <p:cNvPr id="10" name="Rectangle 9">
            <a:extLst>
              <a:ext uri="{FF2B5EF4-FFF2-40B4-BE49-F238E27FC236}">
                <a16:creationId xmlns:a16="http://schemas.microsoft.com/office/drawing/2014/main" id="{B1A4A16C-D1F0-42F0-A1FE-548D57CA3BB1}"/>
              </a:ext>
            </a:extLst>
          </p:cNvPr>
          <p:cNvSpPr/>
          <p:nvPr/>
        </p:nvSpPr>
        <p:spPr>
          <a:xfrm>
            <a:off x="6677024" y="589280"/>
            <a:ext cx="4702176" cy="722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55000" lnSpcReduction="20000"/>
          </a:bodyPr>
          <a:lstStyle/>
          <a:p>
            <a:pPr algn="ctr">
              <a:lnSpc>
                <a:spcPct val="90000"/>
              </a:lnSpc>
              <a:spcAft>
                <a:spcPts val="600"/>
              </a:spcAft>
              <a:buClr>
                <a:schemeClr val="tx1">
                  <a:lumMod val="85000"/>
                  <a:lumOff val="15000"/>
                </a:schemeClr>
              </a:buClr>
            </a:pPr>
            <a:endParaRPr lang="en-US" sz="2200" b="1">
              <a:ln w="0"/>
              <a:solidFill>
                <a:schemeClr val="tx1">
                  <a:lumMod val="85000"/>
                  <a:lumOff val="15000"/>
                </a:schemeClr>
              </a:solidFill>
              <a:effectLst>
                <a:outerShdw blurRad="38100" dist="19050" dir="2700000" algn="tl" rotWithShape="0">
                  <a:schemeClr val="dk1">
                    <a:alpha val="40000"/>
                  </a:schemeClr>
                </a:outerShdw>
              </a:effectLst>
            </a:endParaRPr>
          </a:p>
          <a:p>
            <a:pPr algn="ctr">
              <a:lnSpc>
                <a:spcPct val="90000"/>
              </a:lnSpc>
              <a:spcAft>
                <a:spcPts val="600"/>
              </a:spcAft>
              <a:buClr>
                <a:schemeClr val="tx1">
                  <a:lumMod val="85000"/>
                  <a:lumOff val="15000"/>
                </a:schemeClr>
              </a:buClr>
            </a:pPr>
            <a:r>
              <a:rPr lang="en-US" sz="3200" b="1">
                <a:ln w="0"/>
                <a:solidFill>
                  <a:schemeClr val="tx1">
                    <a:lumMod val="85000"/>
                    <a:lumOff val="15000"/>
                  </a:schemeClr>
                </a:solidFill>
                <a:effectLst>
                  <a:outerShdw blurRad="38100" dist="19050" dir="2700000" algn="tl" rotWithShape="0">
                    <a:schemeClr val="dk1">
                      <a:alpha val="40000"/>
                    </a:schemeClr>
                  </a:outerShdw>
                </a:effectLst>
              </a:rPr>
              <a:t>STUDENT VOICE/AGENCY</a:t>
            </a:r>
            <a:endParaRPr lang="en-US" sz="2200" b="1">
              <a:ln w="0"/>
              <a:solidFill>
                <a:schemeClr val="tx1">
                  <a:lumMod val="85000"/>
                  <a:lumOff val="15000"/>
                </a:schemeClr>
              </a:solidFill>
              <a:effectLst>
                <a:outerShdw blurRad="38100" dist="19050" dir="2700000" algn="tl" rotWithShape="0">
                  <a:schemeClr val="dk1">
                    <a:alpha val="40000"/>
                  </a:schemeClr>
                </a:outerShdw>
              </a:effectLst>
            </a:endParaRPr>
          </a:p>
          <a:p>
            <a:pPr algn="ctr">
              <a:lnSpc>
                <a:spcPct val="90000"/>
              </a:lnSpc>
              <a:spcAft>
                <a:spcPts val="600"/>
              </a:spcAft>
              <a:buClr>
                <a:schemeClr val="tx1">
                  <a:lumMod val="85000"/>
                  <a:lumOff val="15000"/>
                </a:schemeClr>
              </a:buClr>
            </a:pPr>
            <a:r>
              <a:rPr lang="en-US" sz="2200" b="1">
                <a:ln w="0"/>
                <a:solidFill>
                  <a:schemeClr val="tx1">
                    <a:lumMod val="85000"/>
                    <a:lumOff val="15000"/>
                  </a:schemeClr>
                </a:solidFill>
                <a:effectLst>
                  <a:outerShdw blurRad="38100" dist="19050" dir="2700000" algn="tl" rotWithShape="0">
                    <a:schemeClr val="dk1">
                      <a:alpha val="40000"/>
                    </a:schemeClr>
                  </a:outerShdw>
                </a:effectLst>
              </a:rPr>
              <a:t>         </a:t>
            </a:r>
            <a:endParaRPr lang="en-US" sz="2200" b="1"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5E7927D2-C10A-40EF-ADD1-CACE71402801}"/>
              </a:ext>
            </a:extLst>
          </p:cNvPr>
          <p:cNvSpPr txBox="1"/>
          <p:nvPr/>
        </p:nvSpPr>
        <p:spPr>
          <a:xfrm>
            <a:off x="6677024" y="1312112"/>
            <a:ext cx="4859979" cy="5632311"/>
          </a:xfrm>
          <a:prstGeom prst="rect">
            <a:avLst/>
          </a:prstGeom>
          <a:noFill/>
        </p:spPr>
        <p:txBody>
          <a:bodyPr wrap="square" rtlCol="0">
            <a:spAutoFit/>
          </a:bodyPr>
          <a:lstStyle/>
          <a:p>
            <a:r>
              <a:rPr lang="en-US" b="1" dirty="0"/>
              <a:t>Students began to negotiate their roles. They wanted to choose activities that could be used to tick off their outcomes.</a:t>
            </a:r>
          </a:p>
          <a:p>
            <a:endParaRPr lang="en-US" b="1" dirty="0"/>
          </a:p>
          <a:p>
            <a:r>
              <a:rPr lang="en-US" b="1" dirty="0"/>
              <a:t>I was fortunate enough to be in a school that was able to support students with negotiated curriculum.</a:t>
            </a:r>
          </a:p>
          <a:p>
            <a:endParaRPr lang="en-US" b="1" dirty="0"/>
          </a:p>
          <a:p>
            <a:r>
              <a:rPr lang="en-US" b="1" dirty="0"/>
              <a:t>A lot of what the students wanted to do  met VCAL outcomes, so 4C’s became a program that was targeted to all students.</a:t>
            </a:r>
          </a:p>
          <a:p>
            <a:endParaRPr lang="en-US" b="1" dirty="0"/>
          </a:p>
          <a:p>
            <a:r>
              <a:rPr lang="en-US" b="1" dirty="0"/>
              <a:t>4C’s is now in its 17</a:t>
            </a:r>
            <a:r>
              <a:rPr lang="en-US" b="1" baseline="30000" dirty="0"/>
              <a:t>th</a:t>
            </a:r>
            <a:r>
              <a:rPr lang="en-US" b="1" dirty="0"/>
              <a:t> year  (2023) and is being organised by Year 11/12 students. This project meets all PDWRS, LITERACY &amp; NUMERACY OUTCOMES. However, CESC is only going to focus on the PDWRS unit.</a:t>
            </a:r>
          </a:p>
          <a:p>
            <a:endParaRPr lang="en-US" dirty="0"/>
          </a:p>
          <a:p>
            <a:endParaRPr lang="en-US" dirty="0"/>
          </a:p>
        </p:txBody>
      </p:sp>
      <p:sp>
        <p:nvSpPr>
          <p:cNvPr id="8" name="Rectangle 7">
            <a:extLst>
              <a:ext uri="{FF2B5EF4-FFF2-40B4-BE49-F238E27FC236}">
                <a16:creationId xmlns:a16="http://schemas.microsoft.com/office/drawing/2014/main" id="{34A4CDE7-4583-4B42-BF89-5E406B8439AD}"/>
              </a:ext>
            </a:extLst>
          </p:cNvPr>
          <p:cNvSpPr/>
          <p:nvPr/>
        </p:nvSpPr>
        <p:spPr>
          <a:xfrm>
            <a:off x="981075" y="982850"/>
            <a:ext cx="4886325" cy="4913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D7CB95-8490-4E08-AE66-B3211C80B86F}"/>
              </a:ext>
            </a:extLst>
          </p:cNvPr>
          <p:cNvPicPr>
            <a:picLocks noChangeAspect="1"/>
          </p:cNvPicPr>
          <p:nvPr/>
        </p:nvPicPr>
        <p:blipFill>
          <a:blip r:embed="rId2"/>
          <a:stretch>
            <a:fillRect/>
          </a:stretch>
        </p:blipFill>
        <p:spPr>
          <a:xfrm>
            <a:off x="957298" y="982850"/>
            <a:ext cx="4982436" cy="1722640"/>
          </a:xfrm>
          <a:prstGeom prst="rect">
            <a:avLst/>
          </a:prstGeom>
        </p:spPr>
      </p:pic>
      <p:pic>
        <p:nvPicPr>
          <p:cNvPr id="9" name="Picture 8">
            <a:extLst>
              <a:ext uri="{FF2B5EF4-FFF2-40B4-BE49-F238E27FC236}">
                <a16:creationId xmlns:a16="http://schemas.microsoft.com/office/drawing/2014/main" id="{560E228D-C627-4D5F-9775-D6CE370EFB9D}"/>
              </a:ext>
            </a:extLst>
          </p:cNvPr>
          <p:cNvPicPr>
            <a:picLocks noChangeAspect="1"/>
          </p:cNvPicPr>
          <p:nvPr/>
        </p:nvPicPr>
        <p:blipFill>
          <a:blip r:embed="rId3"/>
          <a:stretch>
            <a:fillRect/>
          </a:stretch>
        </p:blipFill>
        <p:spPr>
          <a:xfrm>
            <a:off x="1900488" y="2852961"/>
            <a:ext cx="2990683" cy="2848163"/>
          </a:xfrm>
          <a:prstGeom prst="rect">
            <a:avLst/>
          </a:prstGeom>
        </p:spPr>
      </p:pic>
    </p:spTree>
    <p:extLst>
      <p:ext uri="{BB962C8B-B14F-4D97-AF65-F5344CB8AC3E}">
        <p14:creationId xmlns:p14="http://schemas.microsoft.com/office/powerpoint/2010/main" val="2437193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145">
            <a:extLst>
              <a:ext uri="{FF2B5EF4-FFF2-40B4-BE49-F238E27FC236}">
                <a16:creationId xmlns:a16="http://schemas.microsoft.com/office/drawing/2014/main" id="{D643BC8F-7DF4-465A-98A1-D4C666539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8560024" y="147791"/>
            <a:ext cx="3238829" cy="3135340"/>
          </a:xfrm>
        </p:spPr>
        <p:txBody>
          <a:bodyPr>
            <a:normAutofit/>
          </a:bodyPr>
          <a:lstStyle/>
          <a:p>
            <a:br>
              <a:rPr lang="en-US" sz="3400" b="1" dirty="0">
                <a:solidFill>
                  <a:schemeClr val="tx1"/>
                </a:solidFill>
                <a:latin typeface="+mn-lt"/>
              </a:rPr>
            </a:br>
            <a:br>
              <a:rPr lang="en-US" sz="3400" b="1" dirty="0">
                <a:solidFill>
                  <a:schemeClr val="tx1"/>
                </a:solidFill>
                <a:latin typeface="+mn-lt"/>
              </a:rPr>
            </a:br>
            <a:br>
              <a:rPr lang="en-US" sz="3400" b="1" dirty="0">
                <a:solidFill>
                  <a:schemeClr val="tx1"/>
                </a:solidFill>
                <a:latin typeface="+mn-lt"/>
              </a:rPr>
            </a:br>
            <a:r>
              <a:rPr lang="en-US" sz="2000" b="1" dirty="0">
                <a:solidFill>
                  <a:schemeClr val="accent1">
                    <a:lumMod val="40000"/>
                    <a:lumOff val="60000"/>
                  </a:schemeClr>
                </a:solidFill>
                <a:latin typeface="+mn-lt"/>
              </a:rPr>
              <a:t>4C’s - Curriculum </a:t>
            </a:r>
            <a:br>
              <a:rPr lang="en-US" sz="2000" b="1" dirty="0">
                <a:solidFill>
                  <a:schemeClr val="accent1">
                    <a:lumMod val="40000"/>
                    <a:lumOff val="60000"/>
                  </a:schemeClr>
                </a:solidFill>
                <a:latin typeface="+mn-lt"/>
              </a:rPr>
            </a:br>
            <a:r>
              <a:rPr lang="en-US" sz="2000" b="1" dirty="0">
                <a:solidFill>
                  <a:schemeClr val="accent1">
                    <a:lumMod val="75000"/>
                  </a:schemeClr>
                </a:solidFill>
                <a:latin typeface="+mn-lt"/>
              </a:rPr>
              <a:t>Literacy &amp; numeracy</a:t>
            </a:r>
            <a:br>
              <a:rPr lang="en-US" sz="2000" b="1" dirty="0">
                <a:solidFill>
                  <a:schemeClr val="accent1">
                    <a:lumMod val="75000"/>
                  </a:schemeClr>
                </a:solidFill>
                <a:latin typeface="+mn-lt"/>
              </a:rPr>
            </a:br>
            <a:r>
              <a:rPr lang="en-US" sz="2000" b="1" dirty="0">
                <a:solidFill>
                  <a:schemeClr val="accent1">
                    <a:lumMod val="75000"/>
                  </a:schemeClr>
                </a:solidFill>
                <a:latin typeface="+mn-lt"/>
              </a:rPr>
              <a:t>PDS/WRS</a:t>
            </a:r>
            <a:br>
              <a:rPr lang="en-US" sz="2000" b="1" dirty="0">
                <a:solidFill>
                  <a:schemeClr val="accent1">
                    <a:lumMod val="75000"/>
                  </a:schemeClr>
                </a:solidFill>
                <a:latin typeface="+mn-lt"/>
              </a:rPr>
            </a:br>
            <a:r>
              <a:rPr lang="en-US" sz="2000" b="1" dirty="0">
                <a:solidFill>
                  <a:schemeClr val="accent1">
                    <a:lumMod val="40000"/>
                    <a:lumOff val="60000"/>
                  </a:schemeClr>
                </a:solidFill>
                <a:latin typeface="+mn-lt"/>
              </a:rPr>
              <a:t> </a:t>
            </a:r>
            <a:r>
              <a:rPr lang="en-US" sz="2000" b="1" dirty="0">
                <a:solidFill>
                  <a:schemeClr val="accent4">
                    <a:lumMod val="75000"/>
                  </a:schemeClr>
                </a:solidFill>
                <a:latin typeface="+mn-lt"/>
              </a:rPr>
              <a:t>Advertising</a:t>
            </a:r>
            <a:br>
              <a:rPr lang="en-US" sz="2000" b="1" dirty="0">
                <a:solidFill>
                  <a:schemeClr val="accent4">
                    <a:lumMod val="75000"/>
                  </a:schemeClr>
                </a:solidFill>
                <a:latin typeface="+mn-lt"/>
              </a:rPr>
            </a:br>
            <a:r>
              <a:rPr lang="en-US" sz="2000" b="1" dirty="0">
                <a:solidFill>
                  <a:schemeClr val="accent1">
                    <a:lumMod val="40000"/>
                    <a:lumOff val="60000"/>
                  </a:schemeClr>
                </a:solidFill>
                <a:latin typeface="+mn-lt"/>
              </a:rPr>
              <a:t> </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8284256" y="2850961"/>
            <a:ext cx="3688669" cy="3759390"/>
          </a:xfrm>
        </p:spPr>
        <p:txBody>
          <a:bodyPr>
            <a:normAutofit/>
          </a:bodyPr>
          <a:lstStyle/>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Community sponsorship</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Use of various electronic programs </a:t>
            </a:r>
            <a:r>
              <a:rPr lang="en-US" sz="1400" b="1" dirty="0" err="1">
                <a:solidFill>
                  <a:schemeClr val="tx1"/>
                </a:solidFill>
                <a:latin typeface="+mj-lt"/>
              </a:rPr>
              <a:t>eg</a:t>
            </a:r>
            <a:r>
              <a:rPr lang="en-US" sz="1400" b="1" dirty="0">
                <a:solidFill>
                  <a:schemeClr val="tx1"/>
                </a:solidFill>
                <a:latin typeface="+mj-lt"/>
              </a:rPr>
              <a:t>: Photoshop, </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Community engagement</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Visual Arts – painting backdrops</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Professionalism/meeting deadlines</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Feedback</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Budgeting </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Action Plan</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Planning and Organisation</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Copyright laws</a:t>
            </a:r>
          </a:p>
          <a:p>
            <a:pPr algn="l">
              <a:spcAft>
                <a:spcPts val="600"/>
              </a:spcAft>
            </a:pPr>
            <a:endParaRPr lang="en-US" sz="1400" b="1" dirty="0">
              <a:solidFill>
                <a:schemeClr val="tx1"/>
              </a:solidFill>
            </a:endParaRPr>
          </a:p>
          <a:p>
            <a:pPr algn="l">
              <a:spcAft>
                <a:spcPts val="600"/>
              </a:spcAft>
            </a:pPr>
            <a:endParaRPr lang="en-US" sz="1400" b="1" dirty="0">
              <a:solidFill>
                <a:schemeClr val="tx1"/>
              </a:solidFill>
            </a:endParaRPr>
          </a:p>
        </p:txBody>
      </p:sp>
      <p:sp>
        <p:nvSpPr>
          <p:cNvPr id="148" name="Rectangle 147">
            <a:extLst>
              <a:ext uri="{FF2B5EF4-FFF2-40B4-BE49-F238E27FC236}">
                <a16:creationId xmlns:a16="http://schemas.microsoft.com/office/drawing/2014/main" id="{77233F1F-CBD0-4DDA-980E-6E3D313C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7A2A262E-A3F6-49F9-AD3E-B7F52DFD1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66781" cy="6858000"/>
          </a:xfrm>
          <a:prstGeom prst="rect">
            <a:avLst/>
          </a:prstGeom>
          <a:solidFill>
            <a:schemeClr val="tx1"/>
          </a:solidFill>
          <a:ln>
            <a:noFill/>
          </a:ln>
          <a:effectLst>
            <a:innerShdw blurRad="63500" dist="3175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2AC9B192-E33B-41BC-8875-D6F6D4471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43200"/>
            <a:ext cx="8165592" cy="914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E36C4E11-7E1C-4B94-9E8D-A610C7EC1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6603" y="0"/>
            <a:ext cx="91440" cy="28346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BADC6DE7-27D3-4E0D-9F87-BCF01C834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4646" y="0"/>
            <a:ext cx="91440" cy="28346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bstract image">
            <a:extLst>
              <a:ext uri="{FF2B5EF4-FFF2-40B4-BE49-F238E27FC236}">
                <a16:creationId xmlns:a16="http://schemas.microsoft.com/office/drawing/2014/main" id="{5BE1F1A2-F779-4F40-819B-20C056E52B08}"/>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8984317" y="247650"/>
            <a:ext cx="2303801" cy="1295888"/>
          </a:xfrm>
          <a:prstGeom prst="rect">
            <a:avLst/>
          </a:prstGeom>
        </p:spPr>
      </p:pic>
      <p:pic>
        <p:nvPicPr>
          <p:cNvPr id="16" name="Picture 15">
            <a:extLst>
              <a:ext uri="{FF2B5EF4-FFF2-40B4-BE49-F238E27FC236}">
                <a16:creationId xmlns:a16="http://schemas.microsoft.com/office/drawing/2014/main" id="{A6764CB1-C41B-49EA-A267-4D1062E669C3}"/>
              </a:ext>
            </a:extLst>
          </p:cNvPr>
          <p:cNvPicPr>
            <a:picLocks noChangeAspect="1"/>
          </p:cNvPicPr>
          <p:nvPr/>
        </p:nvPicPr>
        <p:blipFill>
          <a:blip r:embed="rId3"/>
          <a:stretch>
            <a:fillRect/>
          </a:stretch>
        </p:blipFill>
        <p:spPr>
          <a:xfrm>
            <a:off x="2998806" y="2850960"/>
            <a:ext cx="5034559" cy="1846629"/>
          </a:xfrm>
          <a:prstGeom prst="rect">
            <a:avLst/>
          </a:prstGeom>
        </p:spPr>
      </p:pic>
      <p:pic>
        <p:nvPicPr>
          <p:cNvPr id="17" name="Picture 16">
            <a:extLst>
              <a:ext uri="{FF2B5EF4-FFF2-40B4-BE49-F238E27FC236}">
                <a16:creationId xmlns:a16="http://schemas.microsoft.com/office/drawing/2014/main" id="{6E85DE76-1A1C-466D-864A-EA886B91C82F}"/>
              </a:ext>
            </a:extLst>
          </p:cNvPr>
          <p:cNvPicPr>
            <a:picLocks noChangeAspect="1"/>
          </p:cNvPicPr>
          <p:nvPr/>
        </p:nvPicPr>
        <p:blipFill>
          <a:blip r:embed="rId4"/>
          <a:stretch>
            <a:fillRect/>
          </a:stretch>
        </p:blipFill>
        <p:spPr>
          <a:xfrm>
            <a:off x="121885" y="4766942"/>
            <a:ext cx="5877579" cy="1908210"/>
          </a:xfrm>
          <a:prstGeom prst="rect">
            <a:avLst/>
          </a:prstGeom>
        </p:spPr>
      </p:pic>
      <p:pic>
        <p:nvPicPr>
          <p:cNvPr id="18" name="Picture 17">
            <a:extLst>
              <a:ext uri="{FF2B5EF4-FFF2-40B4-BE49-F238E27FC236}">
                <a16:creationId xmlns:a16="http://schemas.microsoft.com/office/drawing/2014/main" id="{CEE768BB-8639-4C98-ABB8-D0D2B6CFB42E}"/>
              </a:ext>
            </a:extLst>
          </p:cNvPr>
          <p:cNvPicPr>
            <a:picLocks noChangeAspect="1"/>
          </p:cNvPicPr>
          <p:nvPr/>
        </p:nvPicPr>
        <p:blipFill>
          <a:blip r:embed="rId5"/>
          <a:stretch>
            <a:fillRect/>
          </a:stretch>
        </p:blipFill>
        <p:spPr>
          <a:xfrm>
            <a:off x="121885" y="3091174"/>
            <a:ext cx="2815221" cy="1492921"/>
          </a:xfrm>
          <a:prstGeom prst="rect">
            <a:avLst/>
          </a:prstGeom>
        </p:spPr>
      </p:pic>
      <p:pic>
        <p:nvPicPr>
          <p:cNvPr id="19" name="Picture 18">
            <a:extLst>
              <a:ext uri="{FF2B5EF4-FFF2-40B4-BE49-F238E27FC236}">
                <a16:creationId xmlns:a16="http://schemas.microsoft.com/office/drawing/2014/main" id="{83F8AFB3-57B8-41F4-BA50-260280061BE0}"/>
              </a:ext>
            </a:extLst>
          </p:cNvPr>
          <p:cNvPicPr>
            <a:picLocks noChangeAspect="1"/>
          </p:cNvPicPr>
          <p:nvPr/>
        </p:nvPicPr>
        <p:blipFill>
          <a:blip r:embed="rId6"/>
          <a:stretch>
            <a:fillRect/>
          </a:stretch>
        </p:blipFill>
        <p:spPr>
          <a:xfrm>
            <a:off x="697166" y="111199"/>
            <a:ext cx="6524430" cy="2520802"/>
          </a:xfrm>
          <a:prstGeom prst="rect">
            <a:avLst/>
          </a:prstGeom>
        </p:spPr>
      </p:pic>
      <p:pic>
        <p:nvPicPr>
          <p:cNvPr id="20" name="Picture 19">
            <a:extLst>
              <a:ext uri="{FF2B5EF4-FFF2-40B4-BE49-F238E27FC236}">
                <a16:creationId xmlns:a16="http://schemas.microsoft.com/office/drawing/2014/main" id="{85F82723-79AC-4269-AAA4-6554679E6FFE}"/>
              </a:ext>
            </a:extLst>
          </p:cNvPr>
          <p:cNvPicPr/>
          <p:nvPr/>
        </p:nvPicPr>
        <p:blipFill>
          <a:blip r:embed="rId7">
            <a:extLst>
              <a:ext uri="{28A0092B-C50C-407E-A947-70E740481C1C}">
                <a14:useLocalDpi xmlns:a14="http://schemas.microsoft.com/office/drawing/2010/main" val="0"/>
              </a:ext>
            </a:extLst>
          </a:blip>
          <a:stretch>
            <a:fillRect/>
          </a:stretch>
        </p:blipFill>
        <p:spPr>
          <a:xfrm>
            <a:off x="6328085" y="4905944"/>
            <a:ext cx="1705280" cy="1630206"/>
          </a:xfrm>
          <a:prstGeom prst="rect">
            <a:avLst/>
          </a:prstGeom>
        </p:spPr>
      </p:pic>
    </p:spTree>
    <p:extLst>
      <p:ext uri="{BB962C8B-B14F-4D97-AF65-F5344CB8AC3E}">
        <p14:creationId xmlns:p14="http://schemas.microsoft.com/office/powerpoint/2010/main" val="20349229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00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4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200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4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2000"/>
                                  </p:stCondLst>
                                  <p:iterate type="lt">
                                    <p:tmPct val="10000"/>
                                  </p:iterate>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4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2000"/>
                                  </p:stCondLst>
                                  <p:iterate type="lt">
                                    <p:tmPct val="10000"/>
                                  </p:iterate>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4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2000"/>
                                  </p:stCondLst>
                                  <p:iterate type="lt">
                                    <p:tmPct val="10000"/>
                                  </p:iterate>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4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2000"/>
                                  </p:stCondLst>
                                  <p:iterate type="lt">
                                    <p:tmPct val="10000"/>
                                  </p:iterate>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4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2000"/>
                                  </p:stCondLst>
                                  <p:iterate type="lt">
                                    <p:tmPct val="10000"/>
                                  </p:iterate>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400"/>
                                        <p:tgtEl>
                                          <p:spTgt spid="3">
                                            <p:txEl>
                                              <p:pRg st="9" end="9"/>
                                            </p:txEl>
                                          </p:spTgt>
                                        </p:tgtEl>
                                      </p:cBhvr>
                                    </p:animEffect>
                                  </p:childTnLst>
                                </p:cTn>
                              </p:par>
                              <p:par>
                                <p:cTn id="53" presetID="10" presetClass="entr" presetSubtype="0" fill="hold" grpId="0" nodeType="withEffect">
                                  <p:stCondLst>
                                    <p:cond delay="1000"/>
                                  </p:stCondLst>
                                  <p:iterate type="lt">
                                    <p:tmPct val="10000"/>
                                  </p:iterate>
                                  <p:childTnLst>
                                    <p:set>
                                      <p:cBhvr>
                                        <p:cTn id="54" dur="1" fill="hold">
                                          <p:stCondLst>
                                            <p:cond delay="0"/>
                                          </p:stCondLst>
                                        </p:cTn>
                                        <p:tgtEl>
                                          <p:spTgt spid="2"/>
                                        </p:tgtEl>
                                        <p:attrNameLst>
                                          <p:attrName>style.visibility</p:attrName>
                                        </p:attrNameLst>
                                      </p:cBhvr>
                                      <p:to>
                                        <p:strVal val="visible"/>
                                      </p:to>
                                    </p:set>
                                    <p:animEffect transition="in" filter="fade">
                                      <p:cBhvr>
                                        <p:cTn id="5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ectangle 145">
            <a:extLst>
              <a:ext uri="{FF2B5EF4-FFF2-40B4-BE49-F238E27FC236}">
                <a16:creationId xmlns:a16="http://schemas.microsoft.com/office/drawing/2014/main" id="{D643BC8F-7DF4-465A-98A1-D4C666539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8284256" y="147791"/>
            <a:ext cx="3514597" cy="2859804"/>
          </a:xfrm>
        </p:spPr>
        <p:txBody>
          <a:bodyPr>
            <a:normAutofit/>
          </a:bodyPr>
          <a:lstStyle/>
          <a:p>
            <a:br>
              <a:rPr lang="en-US" sz="3400" b="1" dirty="0">
                <a:solidFill>
                  <a:schemeClr val="tx1"/>
                </a:solidFill>
                <a:latin typeface="+mn-lt"/>
              </a:rPr>
            </a:br>
            <a:br>
              <a:rPr lang="en-US" sz="3400" b="1" dirty="0">
                <a:solidFill>
                  <a:schemeClr val="tx1"/>
                </a:solidFill>
                <a:latin typeface="+mn-lt"/>
              </a:rPr>
            </a:br>
            <a:r>
              <a:rPr lang="en-US" sz="2000" b="1" dirty="0">
                <a:solidFill>
                  <a:schemeClr val="accent1">
                    <a:lumMod val="40000"/>
                    <a:lumOff val="60000"/>
                  </a:schemeClr>
                </a:solidFill>
                <a:latin typeface="+mn-lt"/>
              </a:rPr>
              <a:t>4C’s</a:t>
            </a:r>
            <a:br>
              <a:rPr lang="en-US" sz="2000" b="1" dirty="0">
                <a:solidFill>
                  <a:schemeClr val="accent1">
                    <a:lumMod val="40000"/>
                    <a:lumOff val="60000"/>
                  </a:schemeClr>
                </a:solidFill>
                <a:latin typeface="+mn-lt"/>
              </a:rPr>
            </a:br>
            <a:r>
              <a:rPr lang="en-US" sz="2000" b="1" dirty="0">
                <a:solidFill>
                  <a:schemeClr val="accent1">
                    <a:lumMod val="40000"/>
                    <a:lumOff val="60000"/>
                  </a:schemeClr>
                </a:solidFill>
                <a:latin typeface="+mn-lt"/>
              </a:rPr>
              <a:t> Curriculum </a:t>
            </a:r>
            <a:br>
              <a:rPr lang="en-US" sz="2000" b="1" dirty="0">
                <a:solidFill>
                  <a:schemeClr val="accent1">
                    <a:lumMod val="40000"/>
                    <a:lumOff val="60000"/>
                  </a:schemeClr>
                </a:solidFill>
                <a:latin typeface="+mn-lt"/>
              </a:rPr>
            </a:br>
            <a:r>
              <a:rPr lang="en-US" sz="2000" b="1" dirty="0">
                <a:solidFill>
                  <a:schemeClr val="accent1">
                    <a:lumMod val="75000"/>
                  </a:schemeClr>
                </a:solidFill>
                <a:latin typeface="+mn-lt"/>
              </a:rPr>
              <a:t>Literacy &amp; numeracy</a:t>
            </a:r>
            <a:br>
              <a:rPr lang="en-US" sz="2000" b="1" dirty="0">
                <a:solidFill>
                  <a:schemeClr val="accent1">
                    <a:lumMod val="75000"/>
                  </a:schemeClr>
                </a:solidFill>
                <a:latin typeface="+mn-lt"/>
              </a:rPr>
            </a:br>
            <a:r>
              <a:rPr lang="en-US" sz="2000" b="1" dirty="0">
                <a:solidFill>
                  <a:schemeClr val="accent1">
                    <a:lumMod val="75000"/>
                  </a:schemeClr>
                </a:solidFill>
                <a:latin typeface="+mn-lt"/>
              </a:rPr>
              <a:t>WRS/PDS </a:t>
            </a:r>
            <a:br>
              <a:rPr lang="en-US" sz="2000" b="1" dirty="0">
                <a:solidFill>
                  <a:schemeClr val="accent1">
                    <a:lumMod val="75000"/>
                  </a:schemeClr>
                </a:solidFill>
                <a:latin typeface="+mn-lt"/>
              </a:rPr>
            </a:br>
            <a:r>
              <a:rPr lang="en-US" sz="2000" b="1" dirty="0">
                <a:solidFill>
                  <a:schemeClr val="accent1">
                    <a:lumMod val="40000"/>
                    <a:lumOff val="60000"/>
                  </a:schemeClr>
                </a:solidFill>
                <a:latin typeface="+mn-lt"/>
              </a:rPr>
              <a:t> </a:t>
            </a:r>
            <a:r>
              <a:rPr lang="en-US" sz="2000" b="1" dirty="0">
                <a:solidFill>
                  <a:schemeClr val="accent4">
                    <a:lumMod val="75000"/>
                  </a:schemeClr>
                </a:solidFill>
                <a:latin typeface="+mn-lt"/>
              </a:rPr>
              <a:t>FUNDRAISING</a:t>
            </a:r>
            <a:r>
              <a:rPr lang="en-US" sz="2000" b="1" dirty="0">
                <a:solidFill>
                  <a:schemeClr val="accent1">
                    <a:lumMod val="40000"/>
                    <a:lumOff val="60000"/>
                  </a:schemeClr>
                </a:solidFill>
                <a:latin typeface="+mn-lt"/>
              </a:rPr>
              <a:t> </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8284256" y="2834641"/>
            <a:ext cx="3688669" cy="3775710"/>
          </a:xfrm>
        </p:spPr>
        <p:txBody>
          <a:bodyPr>
            <a:normAutofit/>
          </a:bodyPr>
          <a:lstStyle/>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Oral skills – confidence in speaking and negotiating prices.</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Food Handling Certificate</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OHS rules </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Community support to purchase food</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Advertising leading up to the event</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Budgeting </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Action Plan - goals</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Planning and organisation – prior and post the event</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Inclusivity </a:t>
            </a:r>
          </a:p>
          <a:p>
            <a:pPr marL="285750" indent="-285750" algn="l">
              <a:lnSpc>
                <a:spcPct val="100000"/>
              </a:lnSpc>
              <a:spcAft>
                <a:spcPts val="600"/>
              </a:spcAft>
              <a:buFont typeface="Arial" panose="020B0604020202020204" pitchFamily="34" charset="0"/>
              <a:buChar char="•"/>
            </a:pPr>
            <a:r>
              <a:rPr lang="en-US" sz="1400" b="1" dirty="0">
                <a:solidFill>
                  <a:schemeClr val="tx1"/>
                </a:solidFill>
                <a:latin typeface="+mj-lt"/>
              </a:rPr>
              <a:t>Problem solving</a:t>
            </a:r>
          </a:p>
          <a:p>
            <a:pPr algn="l">
              <a:spcAft>
                <a:spcPts val="600"/>
              </a:spcAft>
            </a:pPr>
            <a:endParaRPr lang="en-US" sz="1400" b="1" dirty="0">
              <a:solidFill>
                <a:schemeClr val="tx1"/>
              </a:solidFill>
            </a:endParaRPr>
          </a:p>
          <a:p>
            <a:pPr algn="l">
              <a:spcAft>
                <a:spcPts val="600"/>
              </a:spcAft>
            </a:pPr>
            <a:endParaRPr lang="en-US" sz="1400" b="1" dirty="0">
              <a:solidFill>
                <a:schemeClr val="tx1"/>
              </a:solidFill>
            </a:endParaRPr>
          </a:p>
        </p:txBody>
      </p:sp>
      <p:sp>
        <p:nvSpPr>
          <p:cNvPr id="148" name="Rectangle 147">
            <a:extLst>
              <a:ext uri="{FF2B5EF4-FFF2-40B4-BE49-F238E27FC236}">
                <a16:creationId xmlns:a16="http://schemas.microsoft.com/office/drawing/2014/main" id="{77233F1F-CBD0-4DDA-980E-6E3D313C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7A2A262E-A3F6-49F9-AD3E-B7F52DFD1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66781" cy="6858000"/>
          </a:xfrm>
          <a:prstGeom prst="rect">
            <a:avLst/>
          </a:prstGeom>
          <a:solidFill>
            <a:schemeClr val="tx1"/>
          </a:solidFill>
          <a:ln>
            <a:noFill/>
          </a:ln>
          <a:effectLst>
            <a:innerShdw blurRad="63500" dist="3175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2AC9B192-E33B-41BC-8875-D6F6D4471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43200"/>
            <a:ext cx="8165592" cy="914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E36C4E11-7E1C-4B94-9E8D-A610C7EC1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6603" y="0"/>
            <a:ext cx="91440" cy="28346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BADC6DE7-27D3-4E0D-9F87-BCF01C834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4646" y="0"/>
            <a:ext cx="91440" cy="283464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bstract image">
            <a:extLst>
              <a:ext uri="{FF2B5EF4-FFF2-40B4-BE49-F238E27FC236}">
                <a16:creationId xmlns:a16="http://schemas.microsoft.com/office/drawing/2014/main" id="{5BE1F1A2-F779-4F40-819B-20C056E52B08}"/>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9194800" y="247650"/>
            <a:ext cx="1852994" cy="1042309"/>
          </a:xfrm>
          <a:prstGeom prst="rect">
            <a:avLst/>
          </a:prstGeom>
        </p:spPr>
      </p:pic>
      <p:pic>
        <p:nvPicPr>
          <p:cNvPr id="15" name="Picture 14">
            <a:extLst>
              <a:ext uri="{FF2B5EF4-FFF2-40B4-BE49-F238E27FC236}">
                <a16:creationId xmlns:a16="http://schemas.microsoft.com/office/drawing/2014/main" id="{5604C165-345B-41FD-8564-FB3041147DE5}"/>
              </a:ext>
            </a:extLst>
          </p:cNvPr>
          <p:cNvPicPr>
            <a:picLocks noChangeAspect="1"/>
          </p:cNvPicPr>
          <p:nvPr/>
        </p:nvPicPr>
        <p:blipFill>
          <a:blip r:embed="rId3"/>
          <a:stretch>
            <a:fillRect/>
          </a:stretch>
        </p:blipFill>
        <p:spPr>
          <a:xfrm>
            <a:off x="41062" y="588456"/>
            <a:ext cx="2598484" cy="1524824"/>
          </a:xfrm>
          <a:prstGeom prst="rect">
            <a:avLst/>
          </a:prstGeom>
        </p:spPr>
      </p:pic>
      <p:pic>
        <p:nvPicPr>
          <p:cNvPr id="21" name="Picture 20">
            <a:extLst>
              <a:ext uri="{FF2B5EF4-FFF2-40B4-BE49-F238E27FC236}">
                <a16:creationId xmlns:a16="http://schemas.microsoft.com/office/drawing/2014/main" id="{321C0620-CF05-46D6-B398-F20CAEFDB232}"/>
              </a:ext>
            </a:extLst>
          </p:cNvPr>
          <p:cNvPicPr>
            <a:picLocks noChangeAspect="1"/>
          </p:cNvPicPr>
          <p:nvPr/>
        </p:nvPicPr>
        <p:blipFill>
          <a:blip r:embed="rId4"/>
          <a:stretch>
            <a:fillRect/>
          </a:stretch>
        </p:blipFill>
        <p:spPr>
          <a:xfrm>
            <a:off x="5541954" y="495684"/>
            <a:ext cx="2597770" cy="1843271"/>
          </a:xfrm>
          <a:prstGeom prst="rect">
            <a:avLst/>
          </a:prstGeom>
        </p:spPr>
      </p:pic>
      <p:pic>
        <p:nvPicPr>
          <p:cNvPr id="22" name="Picture 21">
            <a:extLst>
              <a:ext uri="{FF2B5EF4-FFF2-40B4-BE49-F238E27FC236}">
                <a16:creationId xmlns:a16="http://schemas.microsoft.com/office/drawing/2014/main" id="{307691BE-2D2E-445A-98E0-11F74A84644E}"/>
              </a:ext>
            </a:extLst>
          </p:cNvPr>
          <p:cNvPicPr>
            <a:picLocks noChangeAspect="1"/>
          </p:cNvPicPr>
          <p:nvPr/>
        </p:nvPicPr>
        <p:blipFill>
          <a:blip r:embed="rId5"/>
          <a:stretch>
            <a:fillRect/>
          </a:stretch>
        </p:blipFill>
        <p:spPr>
          <a:xfrm>
            <a:off x="2783911" y="240932"/>
            <a:ext cx="2572418" cy="2261336"/>
          </a:xfrm>
          <a:prstGeom prst="rect">
            <a:avLst/>
          </a:prstGeom>
        </p:spPr>
      </p:pic>
      <p:pic>
        <p:nvPicPr>
          <p:cNvPr id="23" name="Picture 22">
            <a:extLst>
              <a:ext uri="{FF2B5EF4-FFF2-40B4-BE49-F238E27FC236}">
                <a16:creationId xmlns:a16="http://schemas.microsoft.com/office/drawing/2014/main" id="{BCCAA23E-0473-418D-AA35-AE632FA629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522863" y="3302836"/>
            <a:ext cx="3542318" cy="2656739"/>
          </a:xfrm>
          <a:prstGeom prst="rect">
            <a:avLst/>
          </a:prstGeom>
        </p:spPr>
      </p:pic>
      <p:pic>
        <p:nvPicPr>
          <p:cNvPr id="24" name="Picture 23">
            <a:extLst>
              <a:ext uri="{FF2B5EF4-FFF2-40B4-BE49-F238E27FC236}">
                <a16:creationId xmlns:a16="http://schemas.microsoft.com/office/drawing/2014/main" id="{EF63EB7E-73C5-4907-9CE5-613E795470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075" y="3144432"/>
            <a:ext cx="4090781" cy="3068086"/>
          </a:xfrm>
          <a:prstGeom prst="rect">
            <a:avLst/>
          </a:prstGeom>
        </p:spPr>
      </p:pic>
    </p:spTree>
    <p:extLst>
      <p:ext uri="{BB962C8B-B14F-4D97-AF65-F5344CB8AC3E}">
        <p14:creationId xmlns:p14="http://schemas.microsoft.com/office/powerpoint/2010/main" val="17555834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00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4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200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4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2000"/>
                                  </p:stCondLst>
                                  <p:iterate type="lt">
                                    <p:tmPct val="10000"/>
                                  </p:iterate>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4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2000"/>
                                  </p:stCondLst>
                                  <p:iterate type="lt">
                                    <p:tmPct val="10000"/>
                                  </p:iterate>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4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2000"/>
                                  </p:stCondLst>
                                  <p:iterate type="lt">
                                    <p:tmPct val="10000"/>
                                  </p:iterate>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4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2000"/>
                                  </p:stCondLst>
                                  <p:iterate type="lt">
                                    <p:tmPct val="10000"/>
                                  </p:iterate>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4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2000"/>
                                  </p:stCondLst>
                                  <p:iterate type="lt">
                                    <p:tmPct val="10000"/>
                                  </p:iterate>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400"/>
                                        <p:tgtEl>
                                          <p:spTgt spid="3">
                                            <p:txEl>
                                              <p:pRg st="9" end="9"/>
                                            </p:txEl>
                                          </p:spTgt>
                                        </p:tgtEl>
                                      </p:cBhvr>
                                    </p:animEffect>
                                  </p:childTnLst>
                                </p:cTn>
                              </p:par>
                              <p:par>
                                <p:cTn id="53" presetID="10" presetClass="entr" presetSubtype="0" fill="hold" grpId="0" nodeType="withEffect">
                                  <p:stCondLst>
                                    <p:cond delay="1000"/>
                                  </p:stCondLst>
                                  <p:iterate type="lt">
                                    <p:tmPct val="10000"/>
                                  </p:iterate>
                                  <p:childTnLst>
                                    <p:set>
                                      <p:cBhvr>
                                        <p:cTn id="54" dur="1" fill="hold">
                                          <p:stCondLst>
                                            <p:cond delay="0"/>
                                          </p:stCondLst>
                                        </p:cTn>
                                        <p:tgtEl>
                                          <p:spTgt spid="2"/>
                                        </p:tgtEl>
                                        <p:attrNameLst>
                                          <p:attrName>style.visibility</p:attrName>
                                        </p:attrNameLst>
                                      </p:cBhvr>
                                      <p:to>
                                        <p:strVal val="visible"/>
                                      </p:to>
                                    </p:set>
                                    <p:animEffect transition="in" filter="fade">
                                      <p:cBhvr>
                                        <p:cTn id="5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2.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92E9E5-79AF-4029-8FCA-9C327D54FD8F}">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{0162CBD6-CA00-4145-B327-AA728146B4D9}tf56410444_win32</Template>
  <TotalTime>5978</TotalTime>
  <Words>1696</Words>
  <Application>Microsoft Office PowerPoint</Application>
  <PresentationFormat>Widescreen</PresentationFormat>
  <Paragraphs>223</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Abadi</vt:lpstr>
      <vt:lpstr>Aharoni</vt:lpstr>
      <vt:lpstr>Arial</vt:lpstr>
      <vt:lpstr>Avenir Next LT Pro</vt:lpstr>
      <vt:lpstr>Avenir Next LT Pro Light</vt:lpstr>
      <vt:lpstr>Calibri</vt:lpstr>
      <vt:lpstr>DM Sans</vt:lpstr>
      <vt:lpstr>Garamond</vt:lpstr>
      <vt:lpstr>SavonVTI</vt:lpstr>
      <vt:lpstr>   WHAT DO YOU KNOW  ABOUT THE 4C’S PROGRAM?  What does the 4C’s stand for?  PROMOTIONAL VIDEO   https://vimeo.com/752773525/c2011d82a2   </vt:lpstr>
      <vt:lpstr>“Cultivating  creative cultures  with communities “  through INCLUSION, INTEGRITY &amp; RESPECT</vt:lpstr>
      <vt:lpstr>    2007  the conception of 4C’s</vt:lpstr>
      <vt:lpstr>    2007 - 2008 4C’s</vt:lpstr>
      <vt:lpstr>       AWARDS &amp; ACHIEVEMENTS          2006 Won ‘Teacher Award’ Cultural Diversity – Parliament House (information viewed at    2008 Middle Years students won the Cultural Diversity awards – Parliament House   2009 Middle Years students won the Cultural Diversity Awards – Parliament House   2011 Carrum Downs Secondary teacher received the ‘Victorian Multicultural Awards for Excellence’ (from Governor’s house and presented by the Education Minister)  2013 Individual student award linked to the 4C’s  2014 VCAL Teacher Achievement Award   2015 VCAL Frankston/Mornington Peninsula ‘Best Practice Award’ (VCAL Year 11 – 12)  2018 Keynote speaker for VALA Celebrating Diversity – 4C’s   2019 Bunjil Place partnership established with 4C’s and Communities        </vt:lpstr>
      <vt:lpstr>           </vt:lpstr>
      <vt:lpstr> </vt:lpstr>
      <vt:lpstr>   4C’s - Curriculum  Literacy &amp; numeracy PDS/WRS  Advertising  </vt:lpstr>
      <vt:lpstr>  4C’s  Curriculum  Literacy &amp; numeracy WRS/PDS   FUNDRAISING </vt:lpstr>
      <vt:lpstr>  4C’s Curriculum  Literacy &amp; numeracy WRS/PDS   CULTURAL FASHION &amp; DESIGN</vt:lpstr>
      <vt:lpstr>  Curriculum  Literacy &amp; numeracy WRS/PDS   SCHOOL OPEN NIGHTS </vt:lpstr>
      <vt:lpstr>4C’s Curriculum  Literacy &amp; numeracy WRS/PDS   COMMUNITY ENGAGEMENT PRIMARY SCHOOLS &amp; RETIREMENT HOMES</vt:lpstr>
      <vt:lpstr> 4C’s Curriculum  Literacy &amp; Numeracy WRS/PDS   COMMUNITY ENGAGEMENT PRIMARY SCHOOLS &amp; RETIREMENT HOMES </vt:lpstr>
      <vt:lpstr>Curriculum  Literacy &amp; numeracy WRS/PDS  LEADERSHIP SKILLS/MENTORSHIP</vt:lpstr>
      <vt:lpstr>CROSS-Curriculum  Literacy &amp; numeracy WRS/PDS &amp;   YEAR 8  HUMANITIES  POLYNESIAN EXPANSIon MINI MUSEUM</vt:lpstr>
      <vt:lpstr>Tattoos that signify a personal journey  or a family lineage</vt:lpstr>
      <vt:lpstr> * Cultural knowledge and understanding * Haka – Cultural significance, meaning and pronunciation of words, the language * Students become the teachers – participation  * Leadership training and support. * Planning and organising resources * Budgeting and sourcing funds * Presentations to Principal requesting funding. * Articulating needs and how it relates to learning  * Learning respect and acceptance at any level of understanding culture.   </vt:lpstr>
      <vt:lpstr> * Sharing a cultural meal * FOOD HANDLING CERTIFICATE * COMMUNITY SUPPORT – SKILLS  * Leadership training and  PREPARATION  OF MATERIALS * ADVERTISEMENTS * NOTIFYING LOCAL FIRE station * Planning and organising resources * Budgeting and sourcing funds * invitation extended to Council members and teachers * Learning respect and demonstrating knowledge and understanding of hospitality and selflessness. * Mum’s in the kitchen to prepare food  *dad’s building fire – preparation  for cooking food </vt:lpstr>
      <vt:lpstr> .   </vt:lpstr>
      <vt:lpstr> </vt:lpstr>
      <vt:lpstr>            Westall SC Gleneagles SC Lyndhurst SC Alkira SC Cranbourne SC Hallam Senior P-12       </vt:lpstr>
      <vt:lpstr>     4C’s 2023   school DATES &amp;  PerformanceS </vt:lpstr>
      <vt:lpstr>PowerPoint Presentation</vt:lpstr>
      <vt:lpstr>CLIPS FOR 4C’s</vt:lpstr>
      <vt:lpstr>   WRS – BUNJIL PLACE EXCURSION</vt:lpstr>
      <vt:lpstr>QUICK 4C’s QUIZ:</vt:lpstr>
      <vt:lpstr>QUICK 4C’s QUIZ:</vt:lpstr>
      <vt:lpstr> QUICK 4C’s QUIZ: B</vt:lpstr>
      <vt:lpstr>4C’s questions about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4C’</dc:title>
  <dc:creator>Laitini MATAUTIA</dc:creator>
  <cp:lastModifiedBy>Laitini Matautia</cp:lastModifiedBy>
  <cp:revision>206</cp:revision>
  <dcterms:created xsi:type="dcterms:W3CDTF">2021-05-31T02:57:48Z</dcterms:created>
  <dcterms:modified xsi:type="dcterms:W3CDTF">2023-05-08T06:24:44Z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